
<file path=[Content_Types].xml><?xml version="1.0" encoding="utf-8"?>
<Types xmlns="http://schemas.openxmlformats.org/package/2006/content-types">
  <Default Extension="jpeg" ContentType="image/jpeg"/>
  <Default Extension="jpg" ContentType="image/jpeg"/>
  <Default Extension="m4a" ContentType="audio/mp4"/>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9" r:id="rId1"/>
  </p:sldMasterIdLst>
  <p:notesMasterIdLst>
    <p:notesMasterId r:id="rId34"/>
  </p:notesMasterIdLst>
  <p:sldIdLst>
    <p:sldId id="269" r:id="rId2"/>
    <p:sldId id="347" r:id="rId3"/>
    <p:sldId id="348" r:id="rId4"/>
    <p:sldId id="349" r:id="rId5"/>
    <p:sldId id="350" r:id="rId6"/>
    <p:sldId id="431" r:id="rId7"/>
    <p:sldId id="435" r:id="rId8"/>
    <p:sldId id="438" r:id="rId9"/>
    <p:sldId id="434" r:id="rId10"/>
    <p:sldId id="430" r:id="rId11"/>
    <p:sldId id="432" r:id="rId12"/>
    <p:sldId id="351" r:id="rId13"/>
    <p:sldId id="352" r:id="rId14"/>
    <p:sldId id="353" r:id="rId15"/>
    <p:sldId id="354" r:id="rId16"/>
    <p:sldId id="356" r:id="rId17"/>
    <p:sldId id="357" r:id="rId18"/>
    <p:sldId id="358" r:id="rId19"/>
    <p:sldId id="359" r:id="rId20"/>
    <p:sldId id="360" r:id="rId21"/>
    <p:sldId id="361" r:id="rId22"/>
    <p:sldId id="362" r:id="rId23"/>
    <p:sldId id="363" r:id="rId24"/>
    <p:sldId id="364" r:id="rId25"/>
    <p:sldId id="436" r:id="rId26"/>
    <p:sldId id="365" r:id="rId27"/>
    <p:sldId id="433" r:id="rId28"/>
    <p:sldId id="371" r:id="rId29"/>
    <p:sldId id="372" r:id="rId30"/>
    <p:sldId id="373" r:id="rId31"/>
    <p:sldId id="425" r:id="rId32"/>
    <p:sldId id="437" r:id="rId33"/>
  </p:sldIdLst>
  <p:sldSz cx="10080625" cy="7559675"/>
  <p:notesSz cx="7559675" cy="10691813"/>
  <p:defaultTextStyle>
    <a:defPPr>
      <a:defRPr lang="en-GB"/>
    </a:defPPr>
    <a:lvl1pPr algn="ctr" defTabSz="449263" rtl="0" fontAlgn="base" hangingPunct="0">
      <a:lnSpc>
        <a:spcPct val="93000"/>
      </a:lnSpc>
      <a:spcBef>
        <a:spcPct val="50000"/>
      </a:spcBef>
      <a:spcAft>
        <a:spcPct val="0"/>
      </a:spcAft>
      <a:buClr>
        <a:srgbClr val="000000"/>
      </a:buClr>
      <a:buSzPct val="100000"/>
      <a:buFont typeface="Times New Roman" charset="0"/>
      <a:defRPr sz="4400" kern="1200">
        <a:solidFill>
          <a:srgbClr val="000000"/>
        </a:solidFill>
        <a:latin typeface="Arial" charset="0"/>
        <a:ea typeface="+mn-ea"/>
        <a:cs typeface="+mn-cs"/>
      </a:defRPr>
    </a:lvl1pPr>
    <a:lvl2pPr marL="742950" indent="-285750" algn="ctr" defTabSz="449263" rtl="0" fontAlgn="base" hangingPunct="0">
      <a:lnSpc>
        <a:spcPct val="93000"/>
      </a:lnSpc>
      <a:spcBef>
        <a:spcPct val="50000"/>
      </a:spcBef>
      <a:spcAft>
        <a:spcPct val="0"/>
      </a:spcAft>
      <a:buClr>
        <a:srgbClr val="000000"/>
      </a:buClr>
      <a:buSzPct val="100000"/>
      <a:buFont typeface="Times New Roman" charset="0"/>
      <a:defRPr sz="4400" kern="1200">
        <a:solidFill>
          <a:srgbClr val="000000"/>
        </a:solidFill>
        <a:latin typeface="Arial" charset="0"/>
        <a:ea typeface="+mn-ea"/>
        <a:cs typeface="+mn-cs"/>
      </a:defRPr>
    </a:lvl2pPr>
    <a:lvl3pPr marL="1143000" indent="-228600" algn="ctr" defTabSz="449263" rtl="0" fontAlgn="base" hangingPunct="0">
      <a:lnSpc>
        <a:spcPct val="93000"/>
      </a:lnSpc>
      <a:spcBef>
        <a:spcPct val="50000"/>
      </a:spcBef>
      <a:spcAft>
        <a:spcPct val="0"/>
      </a:spcAft>
      <a:buClr>
        <a:srgbClr val="000000"/>
      </a:buClr>
      <a:buSzPct val="100000"/>
      <a:buFont typeface="Times New Roman" charset="0"/>
      <a:defRPr sz="4400" kern="1200">
        <a:solidFill>
          <a:srgbClr val="000000"/>
        </a:solidFill>
        <a:latin typeface="Arial" charset="0"/>
        <a:ea typeface="+mn-ea"/>
        <a:cs typeface="+mn-cs"/>
      </a:defRPr>
    </a:lvl3pPr>
    <a:lvl4pPr marL="1600200" indent="-228600" algn="ctr" defTabSz="449263" rtl="0" fontAlgn="base" hangingPunct="0">
      <a:lnSpc>
        <a:spcPct val="93000"/>
      </a:lnSpc>
      <a:spcBef>
        <a:spcPct val="50000"/>
      </a:spcBef>
      <a:spcAft>
        <a:spcPct val="0"/>
      </a:spcAft>
      <a:buClr>
        <a:srgbClr val="000000"/>
      </a:buClr>
      <a:buSzPct val="100000"/>
      <a:buFont typeface="Times New Roman" charset="0"/>
      <a:defRPr sz="4400" kern="1200">
        <a:solidFill>
          <a:srgbClr val="000000"/>
        </a:solidFill>
        <a:latin typeface="Arial" charset="0"/>
        <a:ea typeface="+mn-ea"/>
        <a:cs typeface="+mn-cs"/>
      </a:defRPr>
    </a:lvl4pPr>
    <a:lvl5pPr marL="2057400" indent="-228600" algn="ctr" defTabSz="449263" rtl="0" fontAlgn="base" hangingPunct="0">
      <a:lnSpc>
        <a:spcPct val="93000"/>
      </a:lnSpc>
      <a:spcBef>
        <a:spcPct val="50000"/>
      </a:spcBef>
      <a:spcAft>
        <a:spcPct val="0"/>
      </a:spcAft>
      <a:buClr>
        <a:srgbClr val="000000"/>
      </a:buClr>
      <a:buSzPct val="100000"/>
      <a:buFont typeface="Times New Roman" charset="0"/>
      <a:defRPr sz="4400" kern="1200">
        <a:solidFill>
          <a:srgbClr val="000000"/>
        </a:solidFill>
        <a:latin typeface="Arial" charset="0"/>
        <a:ea typeface="+mn-ea"/>
        <a:cs typeface="+mn-cs"/>
      </a:defRPr>
    </a:lvl5pPr>
    <a:lvl6pPr marL="2286000" algn="l" defTabSz="457200" rtl="0" eaLnBrk="1" latinLnBrk="0" hangingPunct="1">
      <a:defRPr sz="4400" kern="1200">
        <a:solidFill>
          <a:srgbClr val="000000"/>
        </a:solidFill>
        <a:latin typeface="Arial" charset="0"/>
        <a:ea typeface="+mn-ea"/>
        <a:cs typeface="+mn-cs"/>
      </a:defRPr>
    </a:lvl6pPr>
    <a:lvl7pPr marL="2743200" algn="l" defTabSz="457200" rtl="0" eaLnBrk="1" latinLnBrk="0" hangingPunct="1">
      <a:defRPr sz="4400" kern="1200">
        <a:solidFill>
          <a:srgbClr val="000000"/>
        </a:solidFill>
        <a:latin typeface="Arial" charset="0"/>
        <a:ea typeface="+mn-ea"/>
        <a:cs typeface="+mn-cs"/>
      </a:defRPr>
    </a:lvl7pPr>
    <a:lvl8pPr marL="3200400" algn="l" defTabSz="457200" rtl="0" eaLnBrk="1" latinLnBrk="0" hangingPunct="1">
      <a:defRPr sz="4400" kern="1200">
        <a:solidFill>
          <a:srgbClr val="000000"/>
        </a:solidFill>
        <a:latin typeface="Arial" charset="0"/>
        <a:ea typeface="+mn-ea"/>
        <a:cs typeface="+mn-cs"/>
      </a:defRPr>
    </a:lvl8pPr>
    <a:lvl9pPr marL="3657600" algn="l" defTabSz="457200" rtl="0" eaLnBrk="1" latinLnBrk="0" hangingPunct="1">
      <a:defRPr sz="4400" kern="1200">
        <a:solidFill>
          <a:srgbClr val="000000"/>
        </a:solidFill>
        <a:latin typeface="Arial" charset="0"/>
        <a:ea typeface="+mn-ea"/>
        <a:cs typeface="+mn-cs"/>
      </a:defRPr>
    </a:lvl9pPr>
  </p:defaultTextStyle>
  <p:extLst>
    <p:ext uri="{EFAFB233-063F-42B5-8137-9DF3F51BA10A}">
      <p15:sldGuideLst xmlns:p15="http://schemas.microsoft.com/office/powerpoint/2012/main">
        <p15:guide id="1" orient="horz" pos="2161">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DFFDF"/>
    <a:srgbClr val="FFB0B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7538"/>
    <p:restoredTop sz="81682"/>
  </p:normalViewPr>
  <p:slideViewPr>
    <p:cSldViewPr>
      <p:cViewPr varScale="1">
        <p:scale>
          <a:sx n="84" d="100"/>
          <a:sy n="84" d="100"/>
        </p:scale>
        <p:origin x="688" y="192"/>
      </p:cViewPr>
      <p:guideLst>
        <p:guide orient="horz" pos="2161"/>
        <p:guide pos="2880"/>
      </p:guideLst>
    </p:cSldViewPr>
  </p:slideViewPr>
  <p:outlineViewPr>
    <p:cViewPr varScale="1">
      <p:scale>
        <a:sx n="170" d="200"/>
        <a:sy n="170" d="200"/>
      </p:scale>
      <p:origin x="-780" y="-84"/>
    </p:cViewPr>
  </p:outlineViewPr>
  <p:notesTextViewPr>
    <p:cViewPr>
      <p:scale>
        <a:sx n="100" d="100"/>
        <a:sy n="100" d="100"/>
      </p:scale>
      <p:origin x="0" y="0"/>
    </p:cViewPr>
  </p:notesTextViewPr>
  <p:sorterViewPr>
    <p:cViewPr>
      <p:scale>
        <a:sx n="73" d="100"/>
        <a:sy n="73" d="100"/>
      </p:scale>
      <p:origin x="0" y="0"/>
    </p:cViewPr>
  </p:sorterViewPr>
  <p:notesViewPr>
    <p:cSldViewPr>
      <p:cViewPr varScale="1">
        <p:scale>
          <a:sx n="59" d="100"/>
          <a:sy n="59" d="100"/>
        </p:scale>
        <p:origin x="-1752" y="-7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3314" name="Rectangle 1"/>
          <p:cNvSpPr>
            <a:spLocks noGrp="1" noRot="1" noChangeAspect="1" noChangeArrowheads="1"/>
          </p:cNvSpPr>
          <p:nvPr>
            <p:ph type="sldImg"/>
          </p:nvPr>
        </p:nvSpPr>
        <p:spPr bwMode="auto">
          <a:xfrm>
            <a:off x="1106488" y="812800"/>
            <a:ext cx="5343525" cy="4006850"/>
          </a:xfrm>
          <a:prstGeom prst="rect">
            <a:avLst/>
          </a:prstGeom>
          <a:noFill/>
          <a:ln w="9525">
            <a:noFill/>
            <a:round/>
            <a:headEnd/>
            <a:tailEnd/>
          </a:ln>
        </p:spPr>
      </p:sp>
      <p:sp>
        <p:nvSpPr>
          <p:cNvPr id="4098" name="Rectangle 2"/>
          <p:cNvSpPr>
            <a:spLocks noGrp="1" noChangeArrowheads="1"/>
          </p:cNvSpPr>
          <p:nvPr>
            <p:ph type="body"/>
          </p:nvPr>
        </p:nvSpPr>
        <p:spPr bwMode="auto">
          <a:xfrm>
            <a:off x="755650" y="5078413"/>
            <a:ext cx="6046788" cy="4810125"/>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p>
            <a:pPr lvl="0"/>
            <a:endParaRPr lang="en-US" noProof="0"/>
          </a:p>
        </p:txBody>
      </p:sp>
      <p:sp>
        <p:nvSpPr>
          <p:cNvPr id="4099" name="Rectangle 3"/>
          <p:cNvSpPr>
            <a:spLocks noGrp="1" noChangeArrowheads="1"/>
          </p:cNvSpPr>
          <p:nvPr>
            <p:ph type="hdr"/>
          </p:nvPr>
        </p:nvSpPr>
        <p:spPr bwMode="auto">
          <a:xfrm>
            <a:off x="0" y="0"/>
            <a:ext cx="3279775" cy="533400"/>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lvl1pPr algn="l">
              <a:spcBef>
                <a:spcPct val="0"/>
              </a:spcBef>
              <a:tabLst>
                <a:tab pos="723900" algn="l"/>
                <a:tab pos="1447800" algn="l"/>
                <a:tab pos="2171700" algn="l"/>
                <a:tab pos="2895600" algn="l"/>
              </a:tabLst>
              <a:defRPr sz="1400">
                <a:latin typeface="Times New Roman" charset="0"/>
              </a:defRPr>
            </a:lvl1pPr>
          </a:lstStyle>
          <a:p>
            <a:pPr>
              <a:defRPr/>
            </a:pPr>
            <a:endParaRPr lang="en-US"/>
          </a:p>
        </p:txBody>
      </p:sp>
      <p:sp>
        <p:nvSpPr>
          <p:cNvPr id="4100" name="Rectangle 4"/>
          <p:cNvSpPr>
            <a:spLocks noGrp="1" noChangeArrowheads="1"/>
          </p:cNvSpPr>
          <p:nvPr>
            <p:ph type="dt"/>
          </p:nvPr>
        </p:nvSpPr>
        <p:spPr bwMode="auto">
          <a:xfrm>
            <a:off x="4278313" y="0"/>
            <a:ext cx="3279775" cy="533400"/>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lvl1pPr algn="r">
              <a:spcBef>
                <a:spcPct val="0"/>
              </a:spcBef>
              <a:tabLst>
                <a:tab pos="723900" algn="l"/>
                <a:tab pos="1447800" algn="l"/>
                <a:tab pos="2171700" algn="l"/>
                <a:tab pos="2895600" algn="l"/>
              </a:tabLst>
              <a:defRPr sz="1400">
                <a:latin typeface="Times New Roman" charset="0"/>
              </a:defRPr>
            </a:lvl1pPr>
          </a:lstStyle>
          <a:p>
            <a:pPr>
              <a:defRPr/>
            </a:pPr>
            <a:endParaRPr lang="en-US"/>
          </a:p>
        </p:txBody>
      </p:sp>
      <p:sp>
        <p:nvSpPr>
          <p:cNvPr id="4101" name="Rectangle 5"/>
          <p:cNvSpPr>
            <a:spLocks noGrp="1" noChangeArrowheads="1"/>
          </p:cNvSpPr>
          <p:nvPr>
            <p:ph type="ftr"/>
          </p:nvPr>
        </p:nvSpPr>
        <p:spPr bwMode="auto">
          <a:xfrm>
            <a:off x="0" y="10156825"/>
            <a:ext cx="3279775" cy="533400"/>
          </a:xfrm>
          <a:prstGeom prst="rect">
            <a:avLst/>
          </a:prstGeom>
          <a:noFill/>
          <a:ln w="9525">
            <a:noFill/>
            <a:round/>
            <a:headEnd/>
            <a:tailEnd/>
          </a:ln>
          <a:effectLst/>
        </p:spPr>
        <p:txBody>
          <a:bodyPr vert="horz" wrap="square" lIns="0" tIns="0" rIns="0" bIns="0" numCol="1" anchor="b" anchorCtr="0" compatLnSpc="1">
            <a:prstTxWarp prst="textNoShape">
              <a:avLst/>
            </a:prstTxWarp>
          </a:bodyPr>
          <a:lstStyle>
            <a:lvl1pPr algn="l">
              <a:spcBef>
                <a:spcPct val="0"/>
              </a:spcBef>
              <a:tabLst>
                <a:tab pos="723900" algn="l"/>
                <a:tab pos="1447800" algn="l"/>
                <a:tab pos="2171700" algn="l"/>
                <a:tab pos="2895600" algn="l"/>
              </a:tabLst>
              <a:defRPr sz="1400">
                <a:latin typeface="Times New Roman" charset="0"/>
              </a:defRPr>
            </a:lvl1pPr>
          </a:lstStyle>
          <a:p>
            <a:pPr>
              <a:defRPr/>
            </a:pPr>
            <a:endParaRPr lang="en-US"/>
          </a:p>
        </p:txBody>
      </p:sp>
      <p:sp>
        <p:nvSpPr>
          <p:cNvPr id="4102" name="Rectangle 6"/>
          <p:cNvSpPr>
            <a:spLocks noGrp="1" noChangeArrowheads="1"/>
          </p:cNvSpPr>
          <p:nvPr>
            <p:ph type="sldNum"/>
          </p:nvPr>
        </p:nvSpPr>
        <p:spPr bwMode="auto">
          <a:xfrm>
            <a:off x="4278313" y="10156825"/>
            <a:ext cx="3279775" cy="533400"/>
          </a:xfrm>
          <a:prstGeom prst="rect">
            <a:avLst/>
          </a:prstGeom>
          <a:noFill/>
          <a:ln w="9525">
            <a:noFill/>
            <a:round/>
            <a:headEnd/>
            <a:tailEnd/>
          </a:ln>
          <a:effectLst/>
        </p:spPr>
        <p:txBody>
          <a:bodyPr vert="horz" wrap="square" lIns="0" tIns="0" rIns="0" bIns="0" numCol="1" anchor="b" anchorCtr="0" compatLnSpc="1">
            <a:prstTxWarp prst="textNoShape">
              <a:avLst/>
            </a:prstTxWarp>
          </a:bodyPr>
          <a:lstStyle>
            <a:lvl1pPr algn="r">
              <a:spcBef>
                <a:spcPct val="0"/>
              </a:spcBef>
              <a:tabLst>
                <a:tab pos="723900" algn="l"/>
                <a:tab pos="1447800" algn="l"/>
                <a:tab pos="2171700" algn="l"/>
                <a:tab pos="2895600" algn="l"/>
              </a:tabLst>
              <a:defRPr sz="1400">
                <a:latin typeface="Times New Roman" charset="0"/>
              </a:defRPr>
            </a:lvl1pPr>
          </a:lstStyle>
          <a:p>
            <a:pPr>
              <a:defRPr/>
            </a:pPr>
            <a:fld id="{51926520-7087-8B4D-A1C5-EECB1E05DA52}" type="slidenum">
              <a:rPr lang="en-GB"/>
              <a:pPr>
                <a:defRPr/>
              </a:pPr>
              <a:t>‹#›</a:t>
            </a:fld>
            <a:endParaRPr lang="en-GB"/>
          </a:p>
        </p:txBody>
      </p:sp>
    </p:spTree>
    <p:extLst>
      <p:ext uri="{BB962C8B-B14F-4D97-AF65-F5344CB8AC3E}">
        <p14:creationId xmlns:p14="http://schemas.microsoft.com/office/powerpoint/2010/main" val="2578257816"/>
      </p:ext>
    </p:extLst>
  </p:cSld>
  <p:clrMap bg1="lt1" tx1="dk1" bg2="lt2" tx2="dk2" accent1="accent1" accent2="accent2" accent3="accent3" accent4="accent4" accent5="accent5" accent6="accent6" hlink="hlink" folHlink="folHlink"/>
  <p:notesStyle>
    <a:lvl1pPr algn="l" defTabSz="449263"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ＭＳ Ｐゴシック" charset="-128"/>
        <a:cs typeface="ＭＳ Ｐゴシック" charset="-128"/>
      </a:defRPr>
    </a:lvl1pPr>
    <a:lvl2pPr marL="37931725" indent="-37474525" algn="l" defTabSz="449263"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ＭＳ Ｐゴシック" charset="-128"/>
        <a:cs typeface="+mn-cs"/>
      </a:defRPr>
    </a:lvl2pPr>
    <a:lvl3pPr marL="1143000" indent="-228600" algn="l" defTabSz="449263"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ＭＳ Ｐゴシック" charset="-128"/>
        <a:cs typeface="+mn-cs"/>
      </a:defRPr>
    </a:lvl3pPr>
    <a:lvl4pPr marL="1600200" indent="-228600" algn="l" defTabSz="449263"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ＭＳ Ｐゴシック" charset="-128"/>
        <a:cs typeface="+mn-cs"/>
      </a:defRPr>
    </a:lvl4pPr>
    <a:lvl5pPr marL="2057400" indent="-228600" algn="l" defTabSz="449263"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ww.ipcc.ch/site/assets/uploads/2018/02/AR5_SYR_FINAL_Annexes.pdf"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www.theweatherprediction.com/habyhints/52" TargetMode="External"/><Relationship Id="rId2" Type="http://schemas.openxmlformats.org/officeDocument/2006/relationships/slide" Target="../slides/slide14.xml"/><Relationship Id="rId1" Type="http://schemas.openxmlformats.org/officeDocument/2006/relationships/notesMaster" Target="../notesMasters/notesMaster1.xml"/><Relationship Id="rId4" Type="http://schemas.openxmlformats.org/officeDocument/2006/relationships/hyperlink" Target="http://www.fao.org/docrep/x0490e/x0490e04.htm"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www.ipcc.ch/publications_and_data/ar4/wg1/en/ch2s2-9.html" TargetMode="External"/><Relationship Id="rId2" Type="http://schemas.openxmlformats.org/officeDocument/2006/relationships/slide" Target="../slides/slide19.xml"/><Relationship Id="rId1" Type="http://schemas.openxmlformats.org/officeDocument/2006/relationships/notesMaster" Target="../notesMasters/notesMaster1.xml"/><Relationship Id="rId6" Type="http://schemas.openxmlformats.org/officeDocument/2006/relationships/hyperlink" Target="http://www.ipcc.ch/publications_and_data/ar4/wg1/en/figure-2-20.html" TargetMode="External"/><Relationship Id="rId5" Type="http://schemas.openxmlformats.org/officeDocument/2006/relationships/hyperlink" Target="http://www.ipcc.ch/publications_and_data/ar4/wg1/en/ch2s2-9-2.html" TargetMode="External"/><Relationship Id="rId4" Type="http://schemas.openxmlformats.org/officeDocument/2006/relationships/hyperlink" Target="http://www.ipcc.ch/publications_and_data/ar4/wg1/en/ch2s2-9-1.html" TargetMode="Externa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6"/>
          <p:cNvSpPr>
            <a:spLocks noGrp="1" noChangeArrowheads="1"/>
          </p:cNvSpPr>
          <p:nvPr>
            <p:ph type="sldNum" sz="quarter"/>
          </p:nvPr>
        </p:nvSpPr>
        <p:spPr>
          <a:noFill/>
        </p:spPr>
        <p:txBody>
          <a:bodyPr/>
          <a:lstStyle/>
          <a:p>
            <a:fld id="{334505D7-5FAC-2D4C-8468-D7BCBDAF90BA}" type="slidenum">
              <a:rPr lang="en-GB"/>
              <a:pPr/>
              <a:t>1</a:t>
            </a:fld>
            <a:endParaRPr lang="en-GB"/>
          </a:p>
        </p:txBody>
      </p:sp>
      <p:sp>
        <p:nvSpPr>
          <p:cNvPr id="15363" name="Rectangle 2"/>
          <p:cNvSpPr>
            <a:spLocks noGrp="1" noRot="1" noChangeAspect="1" noChangeArrowheads="1" noTextEdit="1"/>
          </p:cNvSpPr>
          <p:nvPr>
            <p:ph type="sldImg"/>
          </p:nvPr>
        </p:nvSpPr>
        <p:spPr/>
      </p:sp>
      <p:sp>
        <p:nvSpPr>
          <p:cNvPr id="15364" name="Rectangle 3"/>
          <p:cNvSpPr>
            <a:spLocks noGrp="1" noChangeArrowheads="1"/>
          </p:cNvSpPr>
          <p:nvPr>
            <p:ph type="body" idx="1"/>
          </p:nvPr>
        </p:nvSpPr>
        <p:spPr>
          <a:noFill/>
          <a:ln/>
        </p:spPr>
        <p:txBody>
          <a:bodyPr/>
          <a:lstStyle/>
          <a:p>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Fossil fuel bar far largest </a:t>
            </a:r>
          </a:p>
        </p:txBody>
      </p:sp>
      <p:sp>
        <p:nvSpPr>
          <p:cNvPr id="4" name="Slide Number Placeholder 3"/>
          <p:cNvSpPr>
            <a:spLocks noGrp="1"/>
          </p:cNvSpPr>
          <p:nvPr>
            <p:ph type="sldNum" idx="10"/>
          </p:nvPr>
        </p:nvSpPr>
        <p:spPr/>
        <p:txBody>
          <a:bodyPr/>
          <a:lstStyle/>
          <a:p>
            <a:pPr>
              <a:defRPr/>
            </a:pPr>
            <a:fld id="{51926520-7087-8B4D-A1C5-EECB1E05DA52}" type="slidenum">
              <a:rPr lang="en-GB" smtClean="0"/>
              <a:pPr>
                <a:defRPr/>
              </a:pPr>
              <a:t>24</a:t>
            </a:fld>
            <a:endParaRPr lang="en-GB"/>
          </a:p>
        </p:txBody>
      </p:sp>
    </p:spTree>
    <p:extLst>
      <p:ext uri="{BB962C8B-B14F-4D97-AF65-F5344CB8AC3E}">
        <p14:creationId xmlns:p14="http://schemas.microsoft.com/office/powerpoint/2010/main" val="40791104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u="none" strike="noStrike" kern="1200" dirty="0">
                <a:solidFill>
                  <a:srgbClr val="000000"/>
                </a:solidFill>
                <a:effectLst/>
                <a:latin typeface="Times New Roman" charset="0"/>
                <a:ea typeface="ＭＳ Ｐゴシック" charset="-128"/>
                <a:cs typeface="ＭＳ Ｐゴシック" charset="-128"/>
              </a:rPr>
              <a:t>The global carbon budget averaged over the historical period (1850–2019) is shown in Fig. 3. For the more recent 1959–2019 period where direct atmospheric CO</a:t>
            </a:r>
            <a:r>
              <a:rPr lang="en-GB" sz="1200" b="0" i="0" u="none" strike="noStrike" kern="1200" baseline="-25000" dirty="0">
                <a:solidFill>
                  <a:srgbClr val="000000"/>
                </a:solidFill>
                <a:effectLst/>
                <a:latin typeface="Times New Roman" charset="0"/>
                <a:ea typeface="ＭＳ Ｐゴシック" charset="-128"/>
                <a:cs typeface="ＭＳ Ｐゴシック" charset="-128"/>
              </a:rPr>
              <a:t>2</a:t>
            </a:r>
            <a:r>
              <a:rPr lang="en-GB" sz="1200" b="0" i="0" u="none" strike="noStrike" kern="1200" dirty="0">
                <a:solidFill>
                  <a:srgbClr val="000000"/>
                </a:solidFill>
                <a:effectLst/>
                <a:latin typeface="Times New Roman" charset="0"/>
                <a:ea typeface="ＭＳ Ｐゴシック" charset="-128"/>
                <a:cs typeface="ＭＳ Ｐゴシック" charset="-128"/>
              </a:rPr>
              <a:t> measurements are available, 81 % of the total emissions (</a:t>
            </a:r>
            <a:r>
              <a:rPr lang="en-GB" sz="1200" b="0" i="1" u="none" strike="noStrike" kern="1200" dirty="0">
                <a:solidFill>
                  <a:srgbClr val="000000"/>
                </a:solidFill>
                <a:effectLst/>
                <a:latin typeface="Times New Roman" charset="0"/>
                <a:ea typeface="ＭＳ Ｐゴシック" charset="-128"/>
                <a:cs typeface="ＭＳ Ｐゴシック" charset="-128"/>
              </a:rPr>
              <a:t>E</a:t>
            </a:r>
            <a:r>
              <a:rPr lang="en-GB" sz="1200" b="0" i="0" u="none" strike="noStrike" kern="1200" baseline="-25000" dirty="0">
                <a:solidFill>
                  <a:srgbClr val="000000"/>
                </a:solidFill>
                <a:effectLst/>
                <a:latin typeface="Times New Roman" charset="0"/>
                <a:ea typeface="ＭＳ Ｐゴシック" charset="-128"/>
                <a:cs typeface="ＭＳ Ｐゴシック" charset="-128"/>
              </a:rPr>
              <a:t>FOS</a:t>
            </a:r>
            <a:r>
              <a:rPr lang="en-GB" sz="1200" b="0" i="0" u="none" strike="noStrike" kern="1200" dirty="0">
                <a:solidFill>
                  <a:srgbClr val="000000"/>
                </a:solidFill>
                <a:effectLst/>
                <a:latin typeface="Times New Roman" charset="0"/>
                <a:ea typeface="ＭＳ Ｐゴシック" charset="-128"/>
                <a:cs typeface="ＭＳ Ｐゴシック" charset="-128"/>
              </a:rPr>
              <a:t>+</a:t>
            </a:r>
            <a:r>
              <a:rPr lang="en-GB" sz="1200" b="0" i="1" u="none" strike="noStrike" kern="1200" dirty="0">
                <a:solidFill>
                  <a:srgbClr val="000000"/>
                </a:solidFill>
                <a:effectLst/>
                <a:latin typeface="Times New Roman" charset="0"/>
                <a:ea typeface="ＭＳ Ｐゴシック" charset="-128"/>
                <a:cs typeface="ＭＳ Ｐゴシック" charset="-128"/>
              </a:rPr>
              <a:t>E</a:t>
            </a:r>
            <a:r>
              <a:rPr lang="en-GB" sz="1200" b="0" i="0" u="none" strike="noStrike" kern="1200" baseline="-25000" dirty="0">
                <a:solidFill>
                  <a:srgbClr val="000000"/>
                </a:solidFill>
                <a:effectLst/>
                <a:latin typeface="Times New Roman" charset="0"/>
                <a:ea typeface="ＭＳ Ｐゴシック" charset="-128"/>
                <a:cs typeface="ＭＳ Ｐゴシック" charset="-128"/>
              </a:rPr>
              <a:t>LUC</a:t>
            </a:r>
            <a:r>
              <a:rPr lang="en-GB" sz="1200" b="0" i="0" u="none" strike="noStrike" kern="1200" dirty="0">
                <a:solidFill>
                  <a:srgbClr val="000000"/>
                </a:solidFill>
                <a:effectLst/>
                <a:latin typeface="Times New Roman" charset="0"/>
                <a:ea typeface="ＭＳ Ｐゴシック" charset="-128"/>
                <a:cs typeface="ＭＳ Ｐゴシック" charset="-128"/>
              </a:rPr>
              <a:t>) were caused by fossil CO</a:t>
            </a:r>
            <a:r>
              <a:rPr lang="en-GB" sz="1200" b="0" i="0" u="none" strike="noStrike" kern="1200" baseline="-25000" dirty="0">
                <a:solidFill>
                  <a:srgbClr val="000000"/>
                </a:solidFill>
                <a:effectLst/>
                <a:latin typeface="Times New Roman" charset="0"/>
                <a:ea typeface="ＭＳ Ｐゴシック" charset="-128"/>
                <a:cs typeface="ＭＳ Ｐゴシック" charset="-128"/>
              </a:rPr>
              <a:t>2</a:t>
            </a:r>
            <a:r>
              <a:rPr lang="en-GB" sz="1200" b="0" i="0" u="none" strike="noStrike" kern="1200" dirty="0">
                <a:solidFill>
                  <a:srgbClr val="000000"/>
                </a:solidFill>
                <a:effectLst/>
                <a:latin typeface="Times New Roman" charset="0"/>
                <a:ea typeface="ＭＳ Ｐゴシック" charset="-128"/>
                <a:cs typeface="ＭＳ Ｐゴシック" charset="-128"/>
              </a:rPr>
              <a:t> emissions, and 19 % by land-use change. The total emissions were partitioned among the atmosphere (45 %), ocean (24 %), and land (32 %), with a near-zero unattributed budget imbalance (0 %). All components except land-use change emissions have significantly grown since 1959, with important interannual variability in the growth rate in atmospheric CO</a:t>
            </a:r>
            <a:r>
              <a:rPr lang="en-GB" sz="1200" b="0" i="0" u="none" strike="noStrike" kern="1200" baseline="-25000" dirty="0">
                <a:solidFill>
                  <a:srgbClr val="000000"/>
                </a:solidFill>
                <a:effectLst/>
                <a:latin typeface="Times New Roman" charset="0"/>
                <a:ea typeface="ＭＳ Ｐゴシック" charset="-128"/>
                <a:cs typeface="ＭＳ Ｐゴシック" charset="-128"/>
              </a:rPr>
              <a:t>2</a:t>
            </a:r>
            <a:r>
              <a:rPr lang="en-GB" sz="1200" b="0" i="0" u="none" strike="noStrike" kern="1200" dirty="0">
                <a:solidFill>
                  <a:srgbClr val="000000"/>
                </a:solidFill>
                <a:effectLst/>
                <a:latin typeface="Times New Roman" charset="0"/>
                <a:ea typeface="ＭＳ Ｐゴシック" charset="-128"/>
                <a:cs typeface="ＭＳ Ｐゴシック" charset="-128"/>
              </a:rPr>
              <a:t> concentration and in the land CO</a:t>
            </a:r>
            <a:r>
              <a:rPr lang="en-GB" sz="1200" b="0" i="0" u="none" strike="noStrike" kern="1200" baseline="-25000" dirty="0">
                <a:solidFill>
                  <a:srgbClr val="000000"/>
                </a:solidFill>
                <a:effectLst/>
                <a:latin typeface="Times New Roman" charset="0"/>
                <a:ea typeface="ＭＳ Ｐゴシック" charset="-128"/>
                <a:cs typeface="ＭＳ Ｐゴシック" charset="-128"/>
              </a:rPr>
              <a:t>2</a:t>
            </a:r>
            <a:r>
              <a:rPr lang="en-GB" sz="1200" b="0" i="0" u="none" strike="noStrike" kern="1200" dirty="0">
                <a:solidFill>
                  <a:srgbClr val="000000"/>
                </a:solidFill>
                <a:effectLst/>
                <a:latin typeface="Times New Roman" charset="0"/>
                <a:ea typeface="ＭＳ Ｐゴシック" charset="-128"/>
                <a:cs typeface="ＭＳ Ｐゴシック" charset="-128"/>
              </a:rPr>
              <a:t> sink (Fig. 4), and some decadal variability in all terms (Table 6). Differences with previous budget releases are documented in Fig. B4.</a:t>
            </a:r>
            <a:endParaRPr lang="en-US" dirty="0"/>
          </a:p>
        </p:txBody>
      </p:sp>
      <p:sp>
        <p:nvSpPr>
          <p:cNvPr id="4" name="Slide Number Placeholder 3"/>
          <p:cNvSpPr>
            <a:spLocks noGrp="1"/>
          </p:cNvSpPr>
          <p:nvPr>
            <p:ph type="sldNum"/>
          </p:nvPr>
        </p:nvSpPr>
        <p:spPr/>
        <p:txBody>
          <a:bodyPr/>
          <a:lstStyle/>
          <a:p>
            <a:pPr>
              <a:defRPr/>
            </a:pPr>
            <a:fld id="{51926520-7087-8B4D-A1C5-EECB1E05DA52}" type="slidenum">
              <a:rPr lang="en-GB" smtClean="0"/>
              <a:pPr>
                <a:defRPr/>
              </a:pPr>
              <a:t>26</a:t>
            </a:fld>
            <a:endParaRPr lang="en-GB"/>
          </a:p>
        </p:txBody>
      </p:sp>
    </p:spTree>
    <p:extLst>
      <p:ext uri="{BB962C8B-B14F-4D97-AF65-F5344CB8AC3E}">
        <p14:creationId xmlns:p14="http://schemas.microsoft.com/office/powerpoint/2010/main" val="19575291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p:nvPr>
        </p:nvSpPr>
        <p:spPr/>
        <p:txBody>
          <a:bodyPr/>
          <a:lstStyle/>
          <a:p>
            <a:pPr>
              <a:defRPr/>
            </a:pPr>
            <a:fld id="{51926520-7087-8B4D-A1C5-EECB1E05DA52}" type="slidenum">
              <a:rPr lang="en-GB" smtClean="0"/>
              <a:pPr>
                <a:defRPr/>
              </a:pPr>
              <a:t>27</a:t>
            </a:fld>
            <a:endParaRPr lang="en-GB"/>
          </a:p>
        </p:txBody>
      </p:sp>
    </p:spTree>
    <p:extLst>
      <p:ext uri="{BB962C8B-B14F-4D97-AF65-F5344CB8AC3E}">
        <p14:creationId xmlns:p14="http://schemas.microsoft.com/office/powerpoint/2010/main" val="35076629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defRPr/>
            </a:pPr>
            <a:fld id="{51926520-7087-8B4D-A1C5-EECB1E05DA52}" type="slidenum">
              <a:rPr lang="en-GB" smtClean="0"/>
              <a:pPr>
                <a:defRPr/>
              </a:pPr>
              <a:t>30</a:t>
            </a:fld>
            <a:endParaRPr lang="en-GB"/>
          </a:p>
        </p:txBody>
      </p:sp>
    </p:spTree>
    <p:extLst>
      <p:ext uri="{BB962C8B-B14F-4D97-AF65-F5344CB8AC3E}">
        <p14:creationId xmlns:p14="http://schemas.microsoft.com/office/powerpoint/2010/main" val="32319905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p:nvPr>
        </p:nvSpPr>
        <p:spPr/>
        <p:txBody>
          <a:bodyPr/>
          <a:lstStyle/>
          <a:p>
            <a:pPr>
              <a:defRPr/>
            </a:pPr>
            <a:fld id="{51926520-7087-8B4D-A1C5-EECB1E05DA52}" type="slidenum">
              <a:rPr lang="en-GB" smtClean="0"/>
              <a:pPr>
                <a:defRPr/>
              </a:pPr>
              <a:t>32</a:t>
            </a:fld>
            <a:endParaRPr lang="en-GB"/>
          </a:p>
        </p:txBody>
      </p:sp>
    </p:spTree>
    <p:extLst>
      <p:ext uri="{BB962C8B-B14F-4D97-AF65-F5344CB8AC3E}">
        <p14:creationId xmlns:p14="http://schemas.microsoft.com/office/powerpoint/2010/main" val="35666424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p:nvPr>
        </p:nvSpPr>
        <p:spPr/>
        <p:txBody>
          <a:bodyPr/>
          <a:lstStyle/>
          <a:p>
            <a:pPr>
              <a:defRPr/>
            </a:pPr>
            <a:fld id="{51926520-7087-8B4D-A1C5-EECB1E05DA52}" type="slidenum">
              <a:rPr lang="en-GB" smtClean="0"/>
              <a:pPr>
                <a:defRPr/>
              </a:pPr>
              <a:t>3</a:t>
            </a:fld>
            <a:endParaRPr lang="en-GB"/>
          </a:p>
        </p:txBody>
      </p:sp>
    </p:spTree>
    <p:extLst>
      <p:ext uri="{BB962C8B-B14F-4D97-AF65-F5344CB8AC3E}">
        <p14:creationId xmlns:p14="http://schemas.microsoft.com/office/powerpoint/2010/main" val="7464056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GB" sz="1200" b="0" i="1" u="none" strike="noStrike" kern="1200" dirty="0">
                <a:solidFill>
                  <a:srgbClr val="000000"/>
                </a:solidFill>
                <a:effectLst/>
                <a:latin typeface="Times New Roman" charset="0"/>
                <a:ea typeface="ＭＳ Ｐゴシック" charset="-128"/>
                <a:cs typeface="ＭＳ Ｐゴシック" charset="-128"/>
              </a:rPr>
              <a:t>The best estimate of the human-induced contribution to warming is similar to the observed warming over this period (Figure SPM.3). Figure SPM.3 | Assessed likely ranges (whiskers) and their mid-points (bars) for warming trends over the 1951–2010 period from well-mixed greenhouse gases, other anthropogenic </a:t>
            </a:r>
            <a:r>
              <a:rPr lang="en-GB" sz="1200" b="0" i="1" u="none" strike="noStrike" kern="1200" dirty="0" err="1">
                <a:solidFill>
                  <a:srgbClr val="000000"/>
                </a:solidFill>
                <a:effectLst/>
                <a:latin typeface="Times New Roman" charset="0"/>
                <a:ea typeface="ＭＳ Ｐゴシック" charset="-128"/>
                <a:cs typeface="ＭＳ Ｐゴシック" charset="-128"/>
              </a:rPr>
              <a:t>forcings</a:t>
            </a:r>
            <a:r>
              <a:rPr lang="en-GB" sz="1200" b="0" i="1" u="none" strike="noStrike" kern="1200" dirty="0">
                <a:solidFill>
                  <a:srgbClr val="000000"/>
                </a:solidFill>
                <a:effectLst/>
                <a:latin typeface="Times New Roman" charset="0"/>
                <a:ea typeface="ＭＳ Ｐゴシック" charset="-128"/>
                <a:cs typeface="ＭＳ Ｐゴシック" charset="-128"/>
              </a:rPr>
              <a:t> (including the cooling effect of aerosols and the effect of land use change), combined anthropogenic </a:t>
            </a:r>
            <a:r>
              <a:rPr lang="en-GB" sz="1200" b="0" i="1" u="none" strike="noStrike" kern="1200" dirty="0" err="1">
                <a:solidFill>
                  <a:srgbClr val="000000"/>
                </a:solidFill>
                <a:effectLst/>
                <a:latin typeface="Times New Roman" charset="0"/>
                <a:ea typeface="ＭＳ Ｐゴシック" charset="-128"/>
                <a:cs typeface="ＭＳ Ｐゴシック" charset="-128"/>
              </a:rPr>
              <a:t>forcings</a:t>
            </a:r>
            <a:r>
              <a:rPr lang="en-GB" sz="1200" b="0" i="1" u="none" strike="noStrike" kern="1200" dirty="0">
                <a:solidFill>
                  <a:srgbClr val="000000"/>
                </a:solidFill>
                <a:effectLst/>
                <a:latin typeface="Times New Roman" charset="0"/>
                <a:ea typeface="ＭＳ Ｐゴシック" charset="-128"/>
                <a:cs typeface="ＭＳ Ｐゴシック" charset="-128"/>
              </a:rPr>
              <a:t>, natural </a:t>
            </a:r>
            <a:r>
              <a:rPr lang="en-GB" sz="1200" b="0" i="1" u="none" strike="noStrike" kern="1200" dirty="0" err="1">
                <a:solidFill>
                  <a:srgbClr val="000000"/>
                </a:solidFill>
                <a:effectLst/>
                <a:latin typeface="Times New Roman" charset="0"/>
                <a:ea typeface="ＭＳ Ｐゴシック" charset="-128"/>
                <a:cs typeface="ＭＳ Ｐゴシック" charset="-128"/>
              </a:rPr>
              <a:t>forcings</a:t>
            </a:r>
            <a:r>
              <a:rPr lang="en-GB" sz="1200" b="0" i="1" u="none" strike="noStrike" kern="1200" dirty="0">
                <a:solidFill>
                  <a:srgbClr val="000000"/>
                </a:solidFill>
                <a:effectLst/>
                <a:latin typeface="Times New Roman" charset="0"/>
                <a:ea typeface="ＭＳ Ｐゴシック" charset="-128"/>
                <a:cs typeface="ＭＳ Ｐゴシック" charset="-128"/>
              </a:rPr>
              <a:t> and natural internal climate variability (which is the element of climate variability that arises spontaneously within the climate system even in the absence of </a:t>
            </a:r>
            <a:r>
              <a:rPr lang="en-GB" sz="1200" b="0" i="1" u="none" strike="noStrike" kern="1200" dirty="0" err="1">
                <a:solidFill>
                  <a:srgbClr val="000000"/>
                </a:solidFill>
                <a:effectLst/>
                <a:latin typeface="Times New Roman" charset="0"/>
                <a:ea typeface="ＭＳ Ｐゴシック" charset="-128"/>
                <a:cs typeface="ＭＳ Ｐゴシック" charset="-128"/>
              </a:rPr>
              <a:t>forcings</a:t>
            </a:r>
            <a:r>
              <a:rPr lang="en-GB" sz="1200" b="0" i="1" u="none" strike="noStrike" kern="1200" dirty="0">
                <a:solidFill>
                  <a:srgbClr val="000000"/>
                </a:solidFill>
                <a:effectLst/>
                <a:latin typeface="Times New Roman" charset="0"/>
                <a:ea typeface="ＭＳ Ｐゴシック" charset="-128"/>
                <a:cs typeface="ＭＳ Ｐゴシック" charset="-128"/>
              </a:rPr>
              <a:t>). The observed surface temperature change is shown in black, with the 5 to 95% uncertainty range due to observational uncertainty. The attributed warming ranges (colours) are based on observations combined with climate model simulations, in order to estimate the contribution of an individual external forcing to the observed warming. The contribution from the combined anthropogenic </a:t>
            </a:r>
            <a:r>
              <a:rPr lang="en-GB" sz="1200" b="0" i="1" u="none" strike="noStrike" kern="1200" dirty="0" err="1">
                <a:solidFill>
                  <a:srgbClr val="000000"/>
                </a:solidFill>
                <a:effectLst/>
                <a:latin typeface="Times New Roman" charset="0"/>
                <a:ea typeface="ＭＳ Ｐゴシック" charset="-128"/>
                <a:cs typeface="ＭＳ Ｐゴシック" charset="-128"/>
              </a:rPr>
              <a:t>forcings</a:t>
            </a:r>
            <a:r>
              <a:rPr lang="en-GB" sz="1200" b="0" i="1" u="none" strike="noStrike" kern="1200" dirty="0">
                <a:solidFill>
                  <a:srgbClr val="000000"/>
                </a:solidFill>
                <a:effectLst/>
                <a:latin typeface="Times New Roman" charset="0"/>
                <a:ea typeface="ＭＳ Ｐゴシック" charset="-128"/>
                <a:cs typeface="ＭＳ Ｐゴシック" charset="-128"/>
              </a:rPr>
              <a:t> can be estimated with less uncertainty than the contributions from greenhouse gases and from other anthropogenic </a:t>
            </a:r>
            <a:r>
              <a:rPr lang="en-GB" sz="1200" b="0" i="1" u="none" strike="noStrike" kern="1200" dirty="0" err="1">
                <a:solidFill>
                  <a:srgbClr val="000000"/>
                </a:solidFill>
                <a:effectLst/>
                <a:latin typeface="Times New Roman" charset="0"/>
                <a:ea typeface="ＭＳ Ｐゴシック" charset="-128"/>
                <a:cs typeface="ＭＳ Ｐゴシック" charset="-128"/>
              </a:rPr>
              <a:t>forcings</a:t>
            </a:r>
            <a:r>
              <a:rPr lang="en-GB" sz="1200" b="0" i="1" u="none" strike="noStrike" kern="1200" dirty="0">
                <a:solidFill>
                  <a:srgbClr val="000000"/>
                </a:solidFill>
                <a:effectLst/>
                <a:latin typeface="Times New Roman" charset="0"/>
                <a:ea typeface="ＭＳ Ｐゴシック" charset="-128"/>
                <a:cs typeface="ＭＳ Ｐゴシック" charset="-128"/>
              </a:rPr>
              <a:t> separately. This is because these two contributions partially </a:t>
            </a:r>
            <a:r>
              <a:rPr lang="en-GB" sz="1200" b="0" i="1" u="none" strike="noStrike" kern="1200" dirty="0" err="1">
                <a:solidFill>
                  <a:srgbClr val="000000"/>
                </a:solidFill>
                <a:effectLst/>
                <a:latin typeface="Times New Roman" charset="0"/>
                <a:ea typeface="ＭＳ Ｐゴシック" charset="-128"/>
                <a:cs typeface="ＭＳ Ｐゴシック" charset="-128"/>
              </a:rPr>
              <a:t>compen</a:t>
            </a:r>
            <a:r>
              <a:rPr lang="en-GB" sz="1200" b="0" i="1" u="none" strike="noStrike" kern="1200" dirty="0">
                <a:solidFill>
                  <a:srgbClr val="000000"/>
                </a:solidFill>
                <a:effectLst/>
                <a:latin typeface="Times New Roman" charset="0"/>
                <a:ea typeface="ＭＳ Ｐゴシック" charset="-128"/>
                <a:cs typeface="ＭＳ Ｐゴシック" charset="-128"/>
              </a:rPr>
              <a:t>- sate, resulting in a combined signal that is better constrained by observations. {Figure 1.9}</a:t>
            </a:r>
            <a:endParaRPr lang="en-US" dirty="0"/>
          </a:p>
          <a:p>
            <a:endParaRPr lang="en-US" dirty="0"/>
          </a:p>
        </p:txBody>
      </p:sp>
      <p:sp>
        <p:nvSpPr>
          <p:cNvPr id="4" name="Slide Number Placeholder 3"/>
          <p:cNvSpPr>
            <a:spLocks noGrp="1"/>
          </p:cNvSpPr>
          <p:nvPr>
            <p:ph type="sldNum"/>
          </p:nvPr>
        </p:nvSpPr>
        <p:spPr/>
        <p:txBody>
          <a:bodyPr/>
          <a:lstStyle/>
          <a:p>
            <a:pPr>
              <a:defRPr/>
            </a:pPr>
            <a:fld id="{51926520-7087-8B4D-A1C5-EECB1E05DA52}" type="slidenum">
              <a:rPr lang="en-GB" smtClean="0"/>
              <a:pPr>
                <a:defRPr/>
              </a:pPr>
              <a:t>4</a:t>
            </a:fld>
            <a:endParaRPr lang="en-GB"/>
          </a:p>
        </p:txBody>
      </p:sp>
    </p:spTree>
    <p:extLst>
      <p:ext uri="{BB962C8B-B14F-4D97-AF65-F5344CB8AC3E}">
        <p14:creationId xmlns:p14="http://schemas.microsoft.com/office/powerpoint/2010/main" val="28339591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1" u="none" strike="noStrike" kern="1200" dirty="0">
                <a:solidFill>
                  <a:srgbClr val="000000"/>
                </a:solidFill>
                <a:effectLst/>
                <a:latin typeface="Times New Roman" charset="0"/>
                <a:ea typeface="ＭＳ Ｐゴシック" charset="-128"/>
                <a:cs typeface="ＭＳ Ｐゴシック" charset="-128"/>
              </a:rPr>
              <a:t>"Radiative forcing of climate change during the industrial era (1750–2011). Bars show radiative forcing from well-mixed greenhouse gases (WMGHG), other anthropogenic </a:t>
            </a:r>
            <a:r>
              <a:rPr lang="en-GB" sz="1200" b="0" i="1" u="none" strike="noStrike" kern="1200" dirty="0" err="1">
                <a:solidFill>
                  <a:srgbClr val="000000"/>
                </a:solidFill>
                <a:effectLst/>
                <a:latin typeface="Times New Roman" charset="0"/>
                <a:ea typeface="ＭＳ Ｐゴシック" charset="-128"/>
                <a:cs typeface="ＭＳ Ｐゴシック" charset="-128"/>
              </a:rPr>
              <a:t>forcings</a:t>
            </a:r>
            <a:r>
              <a:rPr lang="en-GB" sz="1200" b="0" i="1" u="none" strike="noStrike" kern="1200" dirty="0">
                <a:solidFill>
                  <a:srgbClr val="000000"/>
                </a:solidFill>
                <a:effectLst/>
                <a:latin typeface="Times New Roman" charset="0"/>
                <a:ea typeface="ＭＳ Ｐゴシック" charset="-128"/>
                <a:cs typeface="ＭＳ Ｐゴシック" charset="-128"/>
              </a:rPr>
              <a:t>, total anthropogenic </a:t>
            </a:r>
            <a:r>
              <a:rPr lang="en-GB" sz="1200" b="0" i="1" u="none" strike="noStrike" kern="1200" dirty="0" err="1">
                <a:solidFill>
                  <a:srgbClr val="000000"/>
                </a:solidFill>
                <a:effectLst/>
                <a:latin typeface="Times New Roman" charset="0"/>
                <a:ea typeface="ＭＳ Ｐゴシック" charset="-128"/>
                <a:cs typeface="ＭＳ Ｐゴシック" charset="-128"/>
              </a:rPr>
              <a:t>forcings</a:t>
            </a:r>
            <a:r>
              <a:rPr lang="en-GB" sz="1200" b="0" i="1" u="none" strike="noStrike" kern="1200" dirty="0">
                <a:solidFill>
                  <a:srgbClr val="000000"/>
                </a:solidFill>
                <a:effectLst/>
                <a:latin typeface="Times New Roman" charset="0"/>
                <a:ea typeface="ＭＳ Ｐゴシック" charset="-128"/>
                <a:cs typeface="ＭＳ Ｐゴシック" charset="-128"/>
              </a:rPr>
              <a:t> and natural </a:t>
            </a:r>
            <a:r>
              <a:rPr lang="en-GB" sz="1200" b="0" i="1" u="none" strike="noStrike" kern="1200" dirty="0" err="1">
                <a:solidFill>
                  <a:srgbClr val="000000"/>
                </a:solidFill>
                <a:effectLst/>
                <a:latin typeface="Times New Roman" charset="0"/>
                <a:ea typeface="ＭＳ Ｐゴシック" charset="-128"/>
                <a:cs typeface="ＭＳ Ｐゴシック" charset="-128"/>
              </a:rPr>
              <a:t>forcings</a:t>
            </a:r>
            <a:r>
              <a:rPr lang="en-GB" sz="1200" b="0" i="1" u="none" strike="noStrike" kern="1200" dirty="0">
                <a:solidFill>
                  <a:srgbClr val="000000"/>
                </a:solidFill>
                <a:effectLst/>
                <a:latin typeface="Times New Roman" charset="0"/>
                <a:ea typeface="ＭＳ Ｐゴシック" charset="-128"/>
                <a:cs typeface="ＭＳ Ｐゴシック" charset="-128"/>
              </a:rPr>
              <a:t>. The error bars indicate the 5 to 95% uncertainty. Other anthropogenic </a:t>
            </a:r>
            <a:r>
              <a:rPr lang="en-GB" sz="1200" b="0" i="1" u="none" strike="noStrike" kern="1200" dirty="0" err="1">
                <a:solidFill>
                  <a:srgbClr val="000000"/>
                </a:solidFill>
                <a:effectLst/>
                <a:latin typeface="Times New Roman" charset="0"/>
                <a:ea typeface="ＭＳ Ｐゴシック" charset="-128"/>
                <a:cs typeface="ＭＳ Ｐゴシック" charset="-128"/>
              </a:rPr>
              <a:t>forcings</a:t>
            </a:r>
            <a:r>
              <a:rPr lang="en-GB" sz="1200" b="0" i="1" u="none" strike="noStrike" kern="1200" dirty="0">
                <a:solidFill>
                  <a:srgbClr val="000000"/>
                </a:solidFill>
                <a:effectLst/>
                <a:latin typeface="Times New Roman" charset="0"/>
                <a:ea typeface="ＭＳ Ｐゴシック" charset="-128"/>
                <a:cs typeface="ＭＳ Ｐゴシック" charset="-128"/>
              </a:rPr>
              <a:t> include aerosol, land use surface reflectance and ozone changes. Natural </a:t>
            </a:r>
            <a:r>
              <a:rPr lang="en-GB" sz="1200" b="0" i="1" u="none" strike="noStrike" kern="1200" dirty="0" err="1">
                <a:solidFill>
                  <a:srgbClr val="000000"/>
                </a:solidFill>
                <a:effectLst/>
                <a:latin typeface="Times New Roman" charset="0"/>
                <a:ea typeface="ＭＳ Ｐゴシック" charset="-128"/>
                <a:cs typeface="ＭＳ Ｐゴシック" charset="-128"/>
              </a:rPr>
              <a:t>forcings</a:t>
            </a:r>
            <a:r>
              <a:rPr lang="en-GB" sz="1200" b="0" i="1" u="none" strike="noStrike" kern="1200" dirty="0">
                <a:solidFill>
                  <a:srgbClr val="000000"/>
                </a:solidFill>
                <a:effectLst/>
                <a:latin typeface="Times New Roman" charset="0"/>
                <a:ea typeface="ＭＳ Ｐゴシック" charset="-128"/>
                <a:cs typeface="ＭＳ Ｐゴシック" charset="-128"/>
              </a:rPr>
              <a:t> include solar and volcanic effects. The total anthropogenic radiative forcing for 2011 relative to 1750 is 2.3 W/m2 (uncertainty range 1.1 to 3.3 W/m2). This corresponds to a CO2-equivalent concentration (see </a:t>
            </a:r>
            <a:r>
              <a:rPr lang="en-GB" sz="1200" b="0" i="1" u="none" strike="noStrike" kern="1200" dirty="0">
                <a:solidFill>
                  <a:srgbClr val="000000"/>
                </a:solidFill>
                <a:effectLst/>
                <a:latin typeface="Times New Roman" charset="0"/>
                <a:ea typeface="ＭＳ Ｐゴシック" charset="-128"/>
                <a:cs typeface="ＭＳ Ｐゴシック" charset="-128"/>
                <a:hlinkClick r:id="rId3"/>
              </a:rPr>
              <a:t>Glossary</a:t>
            </a:r>
            <a:r>
              <a:rPr lang="en-GB" sz="1200" b="0" i="1" u="none" strike="noStrike" kern="1200" dirty="0">
                <a:solidFill>
                  <a:srgbClr val="000000"/>
                </a:solidFill>
                <a:effectLst/>
                <a:latin typeface="Times New Roman" charset="0"/>
                <a:ea typeface="ＭＳ Ｐゴシック" charset="-128"/>
                <a:cs typeface="ＭＳ Ｐゴシック" charset="-128"/>
              </a:rPr>
              <a:t>) of 430 ppm (uncertainty range 340 to 520 ppm). {Data from WGI 7.5 and Table 8.6}"</a:t>
            </a:r>
            <a:endParaRPr lang="en-US" dirty="0"/>
          </a:p>
        </p:txBody>
      </p:sp>
      <p:sp>
        <p:nvSpPr>
          <p:cNvPr id="4" name="Slide Number Placeholder 3"/>
          <p:cNvSpPr>
            <a:spLocks noGrp="1"/>
          </p:cNvSpPr>
          <p:nvPr>
            <p:ph type="sldNum"/>
          </p:nvPr>
        </p:nvSpPr>
        <p:spPr/>
        <p:txBody>
          <a:bodyPr/>
          <a:lstStyle/>
          <a:p>
            <a:pPr>
              <a:defRPr/>
            </a:pPr>
            <a:fld id="{51926520-7087-8B4D-A1C5-EECB1E05DA52}" type="slidenum">
              <a:rPr lang="en-GB" smtClean="0"/>
              <a:pPr>
                <a:defRPr/>
              </a:pPr>
              <a:t>8</a:t>
            </a:fld>
            <a:endParaRPr lang="en-GB"/>
          </a:p>
        </p:txBody>
      </p:sp>
    </p:spTree>
    <p:extLst>
      <p:ext uri="{BB962C8B-B14F-4D97-AF65-F5344CB8AC3E}">
        <p14:creationId xmlns:p14="http://schemas.microsoft.com/office/powerpoint/2010/main" val="18828306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figure from AR4</a:t>
            </a:r>
          </a:p>
        </p:txBody>
      </p:sp>
      <p:sp>
        <p:nvSpPr>
          <p:cNvPr id="4" name="Slide Number Placeholder 3"/>
          <p:cNvSpPr>
            <a:spLocks noGrp="1"/>
          </p:cNvSpPr>
          <p:nvPr>
            <p:ph type="sldNum"/>
          </p:nvPr>
        </p:nvSpPr>
        <p:spPr/>
        <p:txBody>
          <a:bodyPr/>
          <a:lstStyle/>
          <a:p>
            <a:pPr>
              <a:defRPr/>
            </a:pPr>
            <a:fld id="{51926520-7087-8B4D-A1C5-EECB1E05DA52}" type="slidenum">
              <a:rPr lang="en-GB" smtClean="0"/>
              <a:pPr>
                <a:defRPr/>
              </a:pPr>
              <a:t>9</a:t>
            </a:fld>
            <a:endParaRPr lang="en-GB"/>
          </a:p>
        </p:txBody>
      </p:sp>
    </p:spTree>
    <p:extLst>
      <p:ext uri="{BB962C8B-B14F-4D97-AF65-F5344CB8AC3E}">
        <p14:creationId xmlns:p14="http://schemas.microsoft.com/office/powerpoint/2010/main" val="7545736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Around 31% of this incoming radiation is reflected by clouds, aerosols and gases in the atmosphere and by the land surface. The remaining 69% is absorbed, with almost 50% of the incoming radiation being absorbed at the Earth surface.</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US" dirty="0"/>
              <a:t>The shortwave radiation absorbed at the surface is, in the long term, transferred back to the atmosphere, so that around 69% of the incoming energy flux is re-</a:t>
            </a:r>
            <a:r>
              <a:rPr lang="en-US" dirty="0" err="1"/>
              <a:t>rediated</a:t>
            </a:r>
            <a:r>
              <a:rPr lang="en-US" dirty="0"/>
              <a:t> to space as </a:t>
            </a:r>
            <a:r>
              <a:rPr lang="en-US" dirty="0" err="1"/>
              <a:t>longwave</a:t>
            </a:r>
            <a:r>
              <a:rPr lang="en-US" dirty="0"/>
              <a:t> radiation.</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US" dirty="0"/>
              <a:t>The energy absorbed at the surface drives thermals (</a:t>
            </a:r>
            <a:r>
              <a:rPr lang="en-US" dirty="0">
                <a:solidFill>
                  <a:schemeClr val="tx1"/>
                </a:solidFill>
                <a:hlinkClick r:id="rId3"/>
              </a:rPr>
              <a:t>atmospheric convection</a:t>
            </a:r>
            <a:r>
              <a:rPr lang="en-US" dirty="0"/>
              <a:t>) and </a:t>
            </a:r>
            <a:r>
              <a:rPr lang="en-US" dirty="0" err="1"/>
              <a:t>evapo</a:t>
            </a:r>
            <a:r>
              <a:rPr lang="en-US" dirty="0"/>
              <a:t>-transpiration (</a:t>
            </a:r>
            <a:r>
              <a:rPr lang="en-US" dirty="0">
                <a:hlinkClick r:id="rId4"/>
              </a:rPr>
              <a:t>latent heat transfer: change of state of water</a:t>
            </a:r>
            <a:r>
              <a:rPr lang="en-US" dirty="0"/>
              <a:t>). The rest of the energy balance is maintained by thermal (</a:t>
            </a:r>
            <a:r>
              <a:rPr lang="en-US" dirty="0" err="1"/>
              <a:t>longwave</a:t>
            </a:r>
            <a:r>
              <a:rPr lang="en-US" dirty="0"/>
              <a:t>) radiation emitted by the surface, the atmosphere and clouds.</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endParaRPr lang="en-US" dirty="0"/>
          </a:p>
          <a:p>
            <a:endParaRPr lang="en-US" dirty="0"/>
          </a:p>
        </p:txBody>
      </p:sp>
      <p:sp>
        <p:nvSpPr>
          <p:cNvPr id="4" name="Slide Number Placeholder 3"/>
          <p:cNvSpPr>
            <a:spLocks noGrp="1"/>
          </p:cNvSpPr>
          <p:nvPr>
            <p:ph type="sldNum" idx="10"/>
          </p:nvPr>
        </p:nvSpPr>
        <p:spPr/>
        <p:txBody>
          <a:bodyPr/>
          <a:lstStyle/>
          <a:p>
            <a:pPr>
              <a:defRPr/>
            </a:pPr>
            <a:fld id="{51926520-7087-8B4D-A1C5-EECB1E05DA52}" type="slidenum">
              <a:rPr lang="en-GB" smtClean="0"/>
              <a:pPr>
                <a:defRPr/>
              </a:pPr>
              <a:t>14</a:t>
            </a:fld>
            <a:endParaRPr lang="en-GB"/>
          </a:p>
        </p:txBody>
      </p:sp>
    </p:spTree>
    <p:extLst>
      <p:ext uri="{BB962C8B-B14F-4D97-AF65-F5344CB8AC3E}">
        <p14:creationId xmlns:p14="http://schemas.microsoft.com/office/powerpoint/2010/main" val="29846555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major absorbing (and scattering, other than aerosols) constituents of the atmosphere for shortwave and </a:t>
            </a:r>
            <a:r>
              <a:rPr lang="en-US" dirty="0" err="1"/>
              <a:t>longwave</a:t>
            </a:r>
            <a:r>
              <a:rPr lang="en-US" dirty="0"/>
              <a:t> wavelengths and their impact on atmospheric transmission. … discuss + mention clouds &amp; aerosols</a:t>
            </a:r>
          </a:p>
        </p:txBody>
      </p:sp>
      <p:sp>
        <p:nvSpPr>
          <p:cNvPr id="4" name="Slide Number Placeholder 3"/>
          <p:cNvSpPr>
            <a:spLocks noGrp="1"/>
          </p:cNvSpPr>
          <p:nvPr>
            <p:ph type="sldNum" idx="10"/>
          </p:nvPr>
        </p:nvSpPr>
        <p:spPr/>
        <p:txBody>
          <a:bodyPr/>
          <a:lstStyle/>
          <a:p>
            <a:pPr>
              <a:defRPr/>
            </a:pPr>
            <a:fld id="{51926520-7087-8B4D-A1C5-EECB1E05DA52}" type="slidenum">
              <a:rPr lang="en-GB" smtClean="0"/>
              <a:pPr>
                <a:defRPr/>
              </a:pPr>
              <a:t>16</a:t>
            </a:fld>
            <a:endParaRPr lang="en-GB"/>
          </a:p>
        </p:txBody>
      </p:sp>
    </p:spTree>
    <p:extLst>
      <p:ext uri="{BB962C8B-B14F-4D97-AF65-F5344CB8AC3E}">
        <p14:creationId xmlns:p14="http://schemas.microsoft.com/office/powerpoint/2010/main" val="33403963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t>(a) Global mean </a:t>
            </a:r>
            <a:r>
              <a:rPr lang="en-US" i="1" dirty="0" err="1"/>
              <a:t>radiative</a:t>
            </a:r>
            <a:r>
              <a:rPr lang="en-US" i="1" dirty="0"/>
              <a:t> </a:t>
            </a:r>
            <a:r>
              <a:rPr lang="en-US" i="1" dirty="0" err="1"/>
              <a:t>forcings</a:t>
            </a:r>
            <a:r>
              <a:rPr lang="en-US" i="1" dirty="0"/>
              <a:t> (RF) and their 90% confidence intervals in 2005 for various agents and mechanisms. Columns on the right-hand side specify best estimates and confidence intervals (RF values); typical geographical extent of the forcing (Spatial scale); and level of scientific understanding (LOSU) indicating the scientific confidence level as explained in </a:t>
            </a:r>
            <a:r>
              <a:rPr lang="en-US" i="1" dirty="0">
                <a:hlinkClick r:id="rId3"/>
              </a:rPr>
              <a:t>Section 2.9</a:t>
            </a:r>
            <a:r>
              <a:rPr lang="en-US" i="1" dirty="0"/>
              <a:t>. Errors for CH4, N2O and halocarbons have been combined. The net anthropogenic </a:t>
            </a:r>
            <a:r>
              <a:rPr lang="en-US" i="1" dirty="0" err="1"/>
              <a:t>radiative</a:t>
            </a:r>
            <a:r>
              <a:rPr lang="en-US" i="1" dirty="0"/>
              <a:t> forcing and its range are also shown. Best estimates and uncertainty ranges can not be obtained by direct addition of individual terms due to the asymmetric uncertainty ranges for some factors; the values given here were obtained from a Monte Carlo technique as discussed in </a:t>
            </a:r>
            <a:r>
              <a:rPr lang="en-US" i="1" dirty="0">
                <a:hlinkClick r:id="rId3"/>
              </a:rPr>
              <a:t>Section 2.9</a:t>
            </a:r>
            <a:r>
              <a:rPr lang="en-US" i="1" dirty="0"/>
              <a:t>. Additional forcing factors not included here are considered to have a very low LOSU. Volcanic aerosols contribute an additional form of natural forcing but are not included due to their episodic nature. The range for linear contrails does not include other possible effects of aviation on cloudiness. (b) Probability distribution of the global mean combined </a:t>
            </a:r>
            <a:r>
              <a:rPr lang="en-US" i="1" dirty="0" err="1"/>
              <a:t>radiative</a:t>
            </a:r>
            <a:r>
              <a:rPr lang="en-US" i="1" dirty="0"/>
              <a:t> forcing from all anthropogenic agents shown in (a). The distribution is calculated by combining the best estimates and uncertainties of each component. The spread in the distribution is increased significantly by the negative forcing terms, which have larger uncertainties than the positive terms. {</a:t>
            </a:r>
            <a:r>
              <a:rPr lang="en-US" i="1" dirty="0">
                <a:hlinkClick r:id="rId4"/>
              </a:rPr>
              <a:t>2.9.1</a:t>
            </a:r>
            <a:r>
              <a:rPr lang="en-US" i="1" dirty="0"/>
              <a:t>, </a:t>
            </a:r>
            <a:r>
              <a:rPr lang="en-US" i="1" dirty="0">
                <a:hlinkClick r:id="rId5"/>
              </a:rPr>
              <a:t>2.9.2</a:t>
            </a:r>
            <a:r>
              <a:rPr lang="en-US" i="1" dirty="0"/>
              <a:t>; </a:t>
            </a:r>
            <a:r>
              <a:rPr lang="en-US" i="1" dirty="0">
                <a:hlinkClick r:id="rId6"/>
              </a:rPr>
              <a:t>Figure 2.20</a:t>
            </a:r>
            <a:r>
              <a:rPr lang="en-US" i="1" dirty="0"/>
              <a:t>} </a:t>
            </a:r>
            <a:endParaRPr lang="en-US" dirty="0"/>
          </a:p>
        </p:txBody>
      </p:sp>
      <p:sp>
        <p:nvSpPr>
          <p:cNvPr id="4" name="Slide Number Placeholder 3"/>
          <p:cNvSpPr>
            <a:spLocks noGrp="1"/>
          </p:cNvSpPr>
          <p:nvPr>
            <p:ph type="sldNum" idx="10"/>
          </p:nvPr>
        </p:nvSpPr>
        <p:spPr/>
        <p:txBody>
          <a:bodyPr/>
          <a:lstStyle/>
          <a:p>
            <a:pPr>
              <a:defRPr/>
            </a:pPr>
            <a:fld id="{51926520-7087-8B4D-A1C5-EECB1E05DA52}" type="slidenum">
              <a:rPr lang="en-GB" smtClean="0"/>
              <a:pPr>
                <a:defRPr/>
              </a:pPr>
              <a:t>19</a:t>
            </a:fld>
            <a:endParaRPr lang="en-GB"/>
          </a:p>
        </p:txBody>
      </p:sp>
    </p:spTree>
    <p:extLst>
      <p:ext uri="{BB962C8B-B14F-4D97-AF65-F5344CB8AC3E}">
        <p14:creationId xmlns:p14="http://schemas.microsoft.com/office/powerpoint/2010/main" val="9963363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t>Global average abundances of the major, well-mixed, long-lived greenhouse gases - carbon dioxide, methane, nitrous oxide, CFC-12 and CFC-11 - from the NOAA global air sampling network are plotted since the beginning of 1979. These gases account for about 96% of the direct </a:t>
            </a:r>
            <a:r>
              <a:rPr lang="en-US" i="1" dirty="0" err="1"/>
              <a:t>radiative</a:t>
            </a:r>
            <a:r>
              <a:rPr lang="en-US" i="1" dirty="0"/>
              <a:t> forcing by long-lived greenhouse gases since 1750. The remaining 4% is contributed by an assortment of 15 minor halogenated gases (see text). Methane data before 1983 are annual averages from Etheridge et al. (1998), adjusted to the NOAA calibration scale [</a:t>
            </a:r>
            <a:r>
              <a:rPr lang="en-US" i="1" dirty="0" err="1"/>
              <a:t>Dlugokencky</a:t>
            </a:r>
            <a:r>
              <a:rPr lang="en-US" i="1" dirty="0"/>
              <a:t> et al., 2005].</a:t>
            </a:r>
            <a:endParaRPr lang="en-US" dirty="0"/>
          </a:p>
        </p:txBody>
      </p:sp>
      <p:sp>
        <p:nvSpPr>
          <p:cNvPr id="4" name="Slide Number Placeholder 3"/>
          <p:cNvSpPr>
            <a:spLocks noGrp="1"/>
          </p:cNvSpPr>
          <p:nvPr>
            <p:ph type="sldNum" idx="10"/>
          </p:nvPr>
        </p:nvSpPr>
        <p:spPr/>
        <p:txBody>
          <a:bodyPr/>
          <a:lstStyle/>
          <a:p>
            <a:pPr>
              <a:defRPr/>
            </a:pPr>
            <a:fld id="{51926520-7087-8B4D-A1C5-EECB1E05DA52}" type="slidenum">
              <a:rPr lang="en-GB" smtClean="0"/>
              <a:pPr>
                <a:defRPr/>
              </a:pPr>
              <a:t>22</a:t>
            </a:fld>
            <a:endParaRPr lang="en-GB"/>
          </a:p>
        </p:txBody>
      </p:sp>
    </p:spTree>
    <p:extLst>
      <p:ext uri="{BB962C8B-B14F-4D97-AF65-F5344CB8AC3E}">
        <p14:creationId xmlns:p14="http://schemas.microsoft.com/office/powerpoint/2010/main" val="203185996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9" descr="logo_sm_blk"/>
          <p:cNvPicPr>
            <a:picLocks noChangeAspect="1" noChangeArrowheads="1"/>
          </p:cNvPicPr>
          <p:nvPr userDrawn="1"/>
        </p:nvPicPr>
        <p:blipFill>
          <a:blip r:embed="rId2"/>
          <a:srcRect/>
          <a:stretch>
            <a:fillRect/>
          </a:stretch>
        </p:blipFill>
        <p:spPr bwMode="auto">
          <a:xfrm>
            <a:off x="7600950" y="6732588"/>
            <a:ext cx="2087563" cy="619125"/>
          </a:xfrm>
          <a:prstGeom prst="rect">
            <a:avLst/>
          </a:prstGeom>
          <a:noFill/>
          <a:ln w="9525">
            <a:noFill/>
            <a:miter lim="800000"/>
            <a:headEnd/>
            <a:tailEnd/>
          </a:ln>
        </p:spPr>
      </p:pic>
      <p:pic>
        <p:nvPicPr>
          <p:cNvPr id="5" name="Picture 12" descr="NCEO_logo_lrg"/>
          <p:cNvPicPr>
            <a:picLocks noChangeAspect="1" noChangeArrowheads="1"/>
          </p:cNvPicPr>
          <p:nvPr userDrawn="1"/>
        </p:nvPicPr>
        <p:blipFill>
          <a:blip r:embed="rId3"/>
          <a:srcRect/>
          <a:stretch>
            <a:fillRect/>
          </a:stretch>
        </p:blipFill>
        <p:spPr bwMode="auto">
          <a:xfrm>
            <a:off x="144463" y="6692900"/>
            <a:ext cx="2982912" cy="758825"/>
          </a:xfrm>
          <a:prstGeom prst="rect">
            <a:avLst/>
          </a:prstGeom>
          <a:noFill/>
          <a:ln w="9525">
            <a:noFill/>
            <a:miter lim="800000"/>
            <a:headEnd/>
            <a:tailEnd/>
          </a:ln>
        </p:spPr>
      </p:pic>
      <p:sp>
        <p:nvSpPr>
          <p:cNvPr id="29698" name="Rectangle 2"/>
          <p:cNvSpPr>
            <a:spLocks noGrp="1" noChangeArrowheads="1"/>
          </p:cNvSpPr>
          <p:nvPr>
            <p:ph type="ctrTitle"/>
          </p:nvPr>
        </p:nvSpPr>
        <p:spPr>
          <a:xfrm>
            <a:off x="755650" y="2347913"/>
            <a:ext cx="8569325" cy="1620837"/>
          </a:xfrm>
        </p:spPr>
        <p:txBody>
          <a:bodyPr/>
          <a:lstStyle>
            <a:lvl1pPr>
              <a:defRPr/>
            </a:lvl1pPr>
          </a:lstStyle>
          <a:p>
            <a:r>
              <a:rPr lang="en-US"/>
              <a:t>Click to edit Master title style</a:t>
            </a:r>
          </a:p>
        </p:txBody>
      </p:sp>
      <p:sp>
        <p:nvSpPr>
          <p:cNvPr id="29699" name="Rectangle 3"/>
          <p:cNvSpPr>
            <a:spLocks noGrp="1" noChangeArrowheads="1"/>
          </p:cNvSpPr>
          <p:nvPr>
            <p:ph type="subTitle" idx="1"/>
          </p:nvPr>
        </p:nvSpPr>
        <p:spPr>
          <a:xfrm>
            <a:off x="1512888" y="4284663"/>
            <a:ext cx="7056437" cy="1931987"/>
          </a:xfrm>
          <a:solidFill>
            <a:srgbClr val="99CC00"/>
          </a:solidFill>
        </p:spPr>
        <p:txBody>
          <a:bodyPr/>
          <a:lstStyle>
            <a:lvl1pPr marL="0" indent="0" algn="ctr">
              <a:spcAft>
                <a:spcPct val="0"/>
              </a:spcAft>
              <a:defRPr/>
            </a:lvl1pPr>
          </a:lstStyle>
          <a:p>
            <a:r>
              <a:rPr lang="en-US"/>
              <a:t>Click to edit Master subtitle style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Rectangle 3"/>
          <p:cNvSpPr>
            <a:spLocks noGrp="1" noChangeArrowheads="1"/>
          </p:cNvSpPr>
          <p:nvPr>
            <p:ph type="dt" idx="10"/>
          </p:nvPr>
        </p:nvSpPr>
        <p:spPr>
          <a:ln/>
        </p:spPr>
        <p:txBody>
          <a:bodyPr/>
          <a:lstStyle>
            <a:lvl1pPr>
              <a:defRPr/>
            </a:lvl1pPr>
          </a:lstStyle>
          <a:p>
            <a:pPr>
              <a:defRPr/>
            </a:pPr>
            <a:endParaRPr lang="en-US"/>
          </a:p>
        </p:txBody>
      </p:sp>
      <p:sp>
        <p:nvSpPr>
          <p:cNvPr id="5" name="Rectangle 4"/>
          <p:cNvSpPr>
            <a:spLocks noGrp="1" noChangeArrowheads="1"/>
          </p:cNvSpPr>
          <p:nvPr>
            <p:ph type="ftr" idx="11"/>
          </p:nvPr>
        </p:nvSpPr>
        <p:spPr>
          <a:ln/>
        </p:spPr>
        <p:txBody>
          <a:bodyPr/>
          <a:lstStyle>
            <a:lvl1pPr>
              <a:defRPr/>
            </a:lvl1pPr>
          </a:lstStyle>
          <a:p>
            <a:pPr>
              <a:defRPr/>
            </a:pPr>
            <a:endParaRPr lang="en-US"/>
          </a:p>
        </p:txBody>
      </p:sp>
      <p:sp>
        <p:nvSpPr>
          <p:cNvPr id="6" name="Rectangle 5"/>
          <p:cNvSpPr>
            <a:spLocks noGrp="1" noChangeArrowheads="1"/>
          </p:cNvSpPr>
          <p:nvPr>
            <p:ph type="sldNum" idx="12"/>
          </p:nvPr>
        </p:nvSpPr>
        <p:spPr>
          <a:ln/>
        </p:spPr>
        <p:txBody>
          <a:bodyPr/>
          <a:lstStyle>
            <a:lvl1pPr>
              <a:defRPr/>
            </a:lvl1pPr>
          </a:lstStyle>
          <a:p>
            <a:pPr>
              <a:defRPr/>
            </a:pPr>
            <a:fld id="{D43ED92E-2888-844C-94C2-8FB15BD865C6}" type="slidenum">
              <a:rPr lang="en-GB"/>
              <a:pPr>
                <a:defRPr/>
              </a:pPr>
              <a:t>‹#›</a:t>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305675" y="301625"/>
            <a:ext cx="2266950" cy="6454775"/>
          </a:xfrm>
        </p:spPr>
        <p:txBody>
          <a:bodyPr vert="eaVert"/>
          <a:lstStyle/>
          <a:p>
            <a:r>
              <a:rPr lang="en-GB"/>
              <a:t>Click to edit Master title style</a:t>
            </a:r>
            <a:endParaRPr lang="en-US"/>
          </a:p>
        </p:txBody>
      </p:sp>
      <p:sp>
        <p:nvSpPr>
          <p:cNvPr id="3" name="Vertical Text Placeholder 2"/>
          <p:cNvSpPr>
            <a:spLocks noGrp="1"/>
          </p:cNvSpPr>
          <p:nvPr>
            <p:ph type="body" orient="vert" idx="1"/>
          </p:nvPr>
        </p:nvSpPr>
        <p:spPr>
          <a:xfrm>
            <a:off x="504825" y="301625"/>
            <a:ext cx="6648450" cy="6454775"/>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Rectangle 3"/>
          <p:cNvSpPr>
            <a:spLocks noGrp="1" noChangeArrowheads="1"/>
          </p:cNvSpPr>
          <p:nvPr>
            <p:ph type="dt" idx="10"/>
          </p:nvPr>
        </p:nvSpPr>
        <p:spPr>
          <a:ln/>
        </p:spPr>
        <p:txBody>
          <a:bodyPr/>
          <a:lstStyle>
            <a:lvl1pPr>
              <a:defRPr/>
            </a:lvl1pPr>
          </a:lstStyle>
          <a:p>
            <a:pPr>
              <a:defRPr/>
            </a:pPr>
            <a:endParaRPr lang="en-US"/>
          </a:p>
        </p:txBody>
      </p:sp>
      <p:sp>
        <p:nvSpPr>
          <p:cNvPr id="5" name="Rectangle 4"/>
          <p:cNvSpPr>
            <a:spLocks noGrp="1" noChangeArrowheads="1"/>
          </p:cNvSpPr>
          <p:nvPr>
            <p:ph type="ftr" idx="11"/>
          </p:nvPr>
        </p:nvSpPr>
        <p:spPr>
          <a:ln/>
        </p:spPr>
        <p:txBody>
          <a:bodyPr/>
          <a:lstStyle>
            <a:lvl1pPr>
              <a:defRPr/>
            </a:lvl1pPr>
          </a:lstStyle>
          <a:p>
            <a:pPr>
              <a:defRPr/>
            </a:pPr>
            <a:endParaRPr lang="en-US"/>
          </a:p>
        </p:txBody>
      </p:sp>
      <p:sp>
        <p:nvSpPr>
          <p:cNvPr id="6" name="Rectangle 5"/>
          <p:cNvSpPr>
            <a:spLocks noGrp="1" noChangeArrowheads="1"/>
          </p:cNvSpPr>
          <p:nvPr>
            <p:ph type="sldNum" idx="12"/>
          </p:nvPr>
        </p:nvSpPr>
        <p:spPr>
          <a:ln/>
        </p:spPr>
        <p:txBody>
          <a:bodyPr/>
          <a:lstStyle>
            <a:lvl1pPr>
              <a:defRPr/>
            </a:lvl1pPr>
          </a:lstStyle>
          <a:p>
            <a:pPr>
              <a:defRPr/>
            </a:pPr>
            <a:fld id="{7FC3EB0F-6318-DA4F-8186-9E0ACBC29043}" type="slidenum">
              <a:rPr lang="en-GB"/>
              <a:pPr>
                <a:defRPr/>
              </a:pPr>
              <a:t>‹#›</a:t>
            </a:fld>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Rectangle 3"/>
          <p:cNvSpPr>
            <a:spLocks noGrp="1" noChangeArrowheads="1"/>
          </p:cNvSpPr>
          <p:nvPr>
            <p:ph type="dt" idx="10"/>
          </p:nvPr>
        </p:nvSpPr>
        <p:spPr>
          <a:ln/>
        </p:spPr>
        <p:txBody>
          <a:bodyPr/>
          <a:lstStyle>
            <a:lvl1pPr>
              <a:defRPr/>
            </a:lvl1pPr>
          </a:lstStyle>
          <a:p>
            <a:pPr>
              <a:defRPr/>
            </a:pPr>
            <a:endParaRPr lang="en-US"/>
          </a:p>
        </p:txBody>
      </p:sp>
      <p:sp>
        <p:nvSpPr>
          <p:cNvPr id="5" name="Rectangle 4"/>
          <p:cNvSpPr>
            <a:spLocks noGrp="1" noChangeArrowheads="1"/>
          </p:cNvSpPr>
          <p:nvPr>
            <p:ph type="ftr" idx="11"/>
          </p:nvPr>
        </p:nvSpPr>
        <p:spPr>
          <a:ln/>
        </p:spPr>
        <p:txBody>
          <a:bodyPr/>
          <a:lstStyle>
            <a:lvl1pPr>
              <a:defRPr/>
            </a:lvl1pPr>
          </a:lstStyle>
          <a:p>
            <a:pPr>
              <a:defRPr/>
            </a:pPr>
            <a:endParaRPr lang="en-US"/>
          </a:p>
        </p:txBody>
      </p:sp>
      <p:sp>
        <p:nvSpPr>
          <p:cNvPr id="6" name="Rectangle 5"/>
          <p:cNvSpPr>
            <a:spLocks noGrp="1" noChangeArrowheads="1"/>
          </p:cNvSpPr>
          <p:nvPr>
            <p:ph type="sldNum" idx="12"/>
          </p:nvPr>
        </p:nvSpPr>
        <p:spPr>
          <a:ln/>
        </p:spPr>
        <p:txBody>
          <a:bodyPr/>
          <a:lstStyle>
            <a:lvl1pPr>
              <a:defRPr/>
            </a:lvl1pPr>
          </a:lstStyle>
          <a:p>
            <a:pPr>
              <a:defRPr/>
            </a:pPr>
            <a:fld id="{D62F25BA-1BFD-9547-A2A9-3A185E6726B9}" type="slidenum">
              <a:rPr lang="en-GB"/>
              <a:pPr>
                <a:defRPr/>
              </a:pPr>
              <a:t>‹#›</a:t>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96925" y="4857750"/>
            <a:ext cx="8567738" cy="1501775"/>
          </a:xfrm>
        </p:spPr>
        <p:txBody>
          <a:bodyPr anchor="t"/>
          <a:lstStyle>
            <a:lvl1pPr algn="l">
              <a:defRPr sz="4000" b="1" cap="all"/>
            </a:lvl1pPr>
          </a:lstStyle>
          <a:p>
            <a:r>
              <a:rPr lang="en-GB"/>
              <a:t>Click to edit Master title style</a:t>
            </a:r>
            <a:endParaRPr lang="en-US"/>
          </a:p>
        </p:txBody>
      </p:sp>
      <p:sp>
        <p:nvSpPr>
          <p:cNvPr id="3" name="Text Placeholder 2"/>
          <p:cNvSpPr>
            <a:spLocks noGrp="1"/>
          </p:cNvSpPr>
          <p:nvPr>
            <p:ph type="body" idx="1"/>
          </p:nvPr>
        </p:nvSpPr>
        <p:spPr>
          <a:xfrm>
            <a:off x="796925" y="3203575"/>
            <a:ext cx="8567738" cy="1654175"/>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GB"/>
              <a:t>Click to edit Master text styles</a:t>
            </a:r>
          </a:p>
        </p:txBody>
      </p:sp>
      <p:sp>
        <p:nvSpPr>
          <p:cNvPr id="4" name="Rectangle 3"/>
          <p:cNvSpPr>
            <a:spLocks noGrp="1" noChangeArrowheads="1"/>
          </p:cNvSpPr>
          <p:nvPr>
            <p:ph type="dt" idx="10"/>
          </p:nvPr>
        </p:nvSpPr>
        <p:spPr>
          <a:ln/>
        </p:spPr>
        <p:txBody>
          <a:bodyPr/>
          <a:lstStyle>
            <a:lvl1pPr>
              <a:defRPr/>
            </a:lvl1pPr>
          </a:lstStyle>
          <a:p>
            <a:pPr>
              <a:defRPr/>
            </a:pPr>
            <a:endParaRPr lang="en-US"/>
          </a:p>
        </p:txBody>
      </p:sp>
      <p:sp>
        <p:nvSpPr>
          <p:cNvPr id="5" name="Rectangle 4"/>
          <p:cNvSpPr>
            <a:spLocks noGrp="1" noChangeArrowheads="1"/>
          </p:cNvSpPr>
          <p:nvPr>
            <p:ph type="ftr" idx="11"/>
          </p:nvPr>
        </p:nvSpPr>
        <p:spPr>
          <a:ln/>
        </p:spPr>
        <p:txBody>
          <a:bodyPr/>
          <a:lstStyle>
            <a:lvl1pPr>
              <a:defRPr/>
            </a:lvl1pPr>
          </a:lstStyle>
          <a:p>
            <a:pPr>
              <a:defRPr/>
            </a:pPr>
            <a:endParaRPr lang="en-US"/>
          </a:p>
        </p:txBody>
      </p:sp>
      <p:sp>
        <p:nvSpPr>
          <p:cNvPr id="6" name="Rectangle 5"/>
          <p:cNvSpPr>
            <a:spLocks noGrp="1" noChangeArrowheads="1"/>
          </p:cNvSpPr>
          <p:nvPr>
            <p:ph type="sldNum" idx="12"/>
          </p:nvPr>
        </p:nvSpPr>
        <p:spPr>
          <a:ln/>
        </p:spPr>
        <p:txBody>
          <a:bodyPr/>
          <a:lstStyle>
            <a:lvl1pPr>
              <a:defRPr/>
            </a:lvl1pPr>
          </a:lstStyle>
          <a:p>
            <a:pPr>
              <a:defRPr/>
            </a:pPr>
            <a:fld id="{71896754-F929-E643-80B3-6E76ECBCE8BF}" type="slidenum">
              <a:rPr lang="en-GB"/>
              <a:pPr>
                <a:defRPr/>
              </a:pPr>
              <a:t>‹#›</a:t>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sz="half" idx="1"/>
          </p:nvPr>
        </p:nvSpPr>
        <p:spPr>
          <a:xfrm>
            <a:off x="504825" y="1768475"/>
            <a:ext cx="4457700" cy="49879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p:cNvSpPr>
            <a:spLocks noGrp="1"/>
          </p:cNvSpPr>
          <p:nvPr>
            <p:ph sz="half" idx="2"/>
          </p:nvPr>
        </p:nvSpPr>
        <p:spPr>
          <a:xfrm>
            <a:off x="5114925" y="1768475"/>
            <a:ext cx="4457700" cy="49879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Rectangle 3"/>
          <p:cNvSpPr>
            <a:spLocks noGrp="1" noChangeArrowheads="1"/>
          </p:cNvSpPr>
          <p:nvPr>
            <p:ph type="dt" idx="10"/>
          </p:nvPr>
        </p:nvSpPr>
        <p:spPr>
          <a:ln/>
        </p:spPr>
        <p:txBody>
          <a:bodyPr/>
          <a:lstStyle>
            <a:lvl1pPr>
              <a:defRPr/>
            </a:lvl1pPr>
          </a:lstStyle>
          <a:p>
            <a:pPr>
              <a:defRPr/>
            </a:pPr>
            <a:endParaRPr lang="en-US"/>
          </a:p>
        </p:txBody>
      </p:sp>
      <p:sp>
        <p:nvSpPr>
          <p:cNvPr id="6" name="Rectangle 4"/>
          <p:cNvSpPr>
            <a:spLocks noGrp="1" noChangeArrowheads="1"/>
          </p:cNvSpPr>
          <p:nvPr>
            <p:ph type="ftr" idx="11"/>
          </p:nvPr>
        </p:nvSpPr>
        <p:spPr>
          <a:ln/>
        </p:spPr>
        <p:txBody>
          <a:bodyPr/>
          <a:lstStyle>
            <a:lvl1pPr>
              <a:defRPr/>
            </a:lvl1pPr>
          </a:lstStyle>
          <a:p>
            <a:pPr>
              <a:defRPr/>
            </a:pPr>
            <a:endParaRPr lang="en-US"/>
          </a:p>
        </p:txBody>
      </p:sp>
      <p:sp>
        <p:nvSpPr>
          <p:cNvPr id="7" name="Rectangle 5"/>
          <p:cNvSpPr>
            <a:spLocks noGrp="1" noChangeArrowheads="1"/>
          </p:cNvSpPr>
          <p:nvPr>
            <p:ph type="sldNum" idx="12"/>
          </p:nvPr>
        </p:nvSpPr>
        <p:spPr>
          <a:ln/>
        </p:spPr>
        <p:txBody>
          <a:bodyPr/>
          <a:lstStyle>
            <a:lvl1pPr>
              <a:defRPr/>
            </a:lvl1pPr>
          </a:lstStyle>
          <a:p>
            <a:pPr>
              <a:defRPr/>
            </a:pPr>
            <a:fld id="{E64335BA-F629-3D4E-BB9C-7133D433DE82}" type="slidenum">
              <a:rPr lang="en-GB"/>
              <a:pPr>
                <a:defRPr/>
              </a:pPr>
              <a:t>‹#›</a:t>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04825" y="303213"/>
            <a:ext cx="9072563" cy="1258887"/>
          </a:xfrm>
        </p:spPr>
        <p:txBody>
          <a:bodyPr/>
          <a:lstStyle>
            <a:lvl1pPr>
              <a:defRPr/>
            </a:lvl1pPr>
          </a:lstStyle>
          <a:p>
            <a:r>
              <a:rPr lang="en-GB"/>
              <a:t>Click to edit Master title style</a:t>
            </a:r>
            <a:endParaRPr lang="en-US"/>
          </a:p>
        </p:txBody>
      </p:sp>
      <p:sp>
        <p:nvSpPr>
          <p:cNvPr id="3" name="Text Placeholder 2"/>
          <p:cNvSpPr>
            <a:spLocks noGrp="1"/>
          </p:cNvSpPr>
          <p:nvPr>
            <p:ph type="body" idx="1"/>
          </p:nvPr>
        </p:nvSpPr>
        <p:spPr>
          <a:xfrm>
            <a:off x="504825" y="1692275"/>
            <a:ext cx="4452938" cy="7048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504825" y="2397125"/>
            <a:ext cx="4452938" cy="43561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p:cNvSpPr>
            <a:spLocks noGrp="1"/>
          </p:cNvSpPr>
          <p:nvPr>
            <p:ph type="body" sz="quarter" idx="3"/>
          </p:nvPr>
        </p:nvSpPr>
        <p:spPr>
          <a:xfrm>
            <a:off x="5121275" y="1692275"/>
            <a:ext cx="4456113" cy="7048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5121275" y="2397125"/>
            <a:ext cx="4456113" cy="43561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Rectangle 3"/>
          <p:cNvSpPr>
            <a:spLocks noGrp="1" noChangeArrowheads="1"/>
          </p:cNvSpPr>
          <p:nvPr>
            <p:ph type="dt" idx="10"/>
          </p:nvPr>
        </p:nvSpPr>
        <p:spPr>
          <a:ln/>
        </p:spPr>
        <p:txBody>
          <a:bodyPr/>
          <a:lstStyle>
            <a:lvl1pPr>
              <a:defRPr/>
            </a:lvl1pPr>
          </a:lstStyle>
          <a:p>
            <a:pPr>
              <a:defRPr/>
            </a:pPr>
            <a:endParaRPr lang="en-US"/>
          </a:p>
        </p:txBody>
      </p:sp>
      <p:sp>
        <p:nvSpPr>
          <p:cNvPr id="8" name="Rectangle 4"/>
          <p:cNvSpPr>
            <a:spLocks noGrp="1" noChangeArrowheads="1"/>
          </p:cNvSpPr>
          <p:nvPr>
            <p:ph type="ftr" idx="11"/>
          </p:nvPr>
        </p:nvSpPr>
        <p:spPr>
          <a:ln/>
        </p:spPr>
        <p:txBody>
          <a:bodyPr/>
          <a:lstStyle>
            <a:lvl1pPr>
              <a:defRPr/>
            </a:lvl1pPr>
          </a:lstStyle>
          <a:p>
            <a:pPr>
              <a:defRPr/>
            </a:pPr>
            <a:endParaRPr lang="en-US"/>
          </a:p>
        </p:txBody>
      </p:sp>
      <p:sp>
        <p:nvSpPr>
          <p:cNvPr id="9" name="Rectangle 5"/>
          <p:cNvSpPr>
            <a:spLocks noGrp="1" noChangeArrowheads="1"/>
          </p:cNvSpPr>
          <p:nvPr>
            <p:ph type="sldNum" idx="12"/>
          </p:nvPr>
        </p:nvSpPr>
        <p:spPr>
          <a:ln/>
        </p:spPr>
        <p:txBody>
          <a:bodyPr/>
          <a:lstStyle>
            <a:lvl1pPr>
              <a:defRPr/>
            </a:lvl1pPr>
          </a:lstStyle>
          <a:p>
            <a:pPr>
              <a:defRPr/>
            </a:pPr>
            <a:fld id="{4DBA8E9E-B45A-F744-8626-56605351F002}" type="slidenum">
              <a:rPr lang="en-GB"/>
              <a:pPr>
                <a:defRPr/>
              </a:pPr>
              <a:t>‹#›</a:t>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Rectangle 3"/>
          <p:cNvSpPr>
            <a:spLocks noGrp="1" noChangeArrowheads="1"/>
          </p:cNvSpPr>
          <p:nvPr>
            <p:ph type="dt" idx="10"/>
          </p:nvPr>
        </p:nvSpPr>
        <p:spPr>
          <a:ln/>
        </p:spPr>
        <p:txBody>
          <a:bodyPr/>
          <a:lstStyle>
            <a:lvl1pPr>
              <a:defRPr/>
            </a:lvl1pPr>
          </a:lstStyle>
          <a:p>
            <a:pPr>
              <a:defRPr/>
            </a:pPr>
            <a:endParaRPr lang="en-US"/>
          </a:p>
        </p:txBody>
      </p:sp>
      <p:sp>
        <p:nvSpPr>
          <p:cNvPr id="4" name="Rectangle 4"/>
          <p:cNvSpPr>
            <a:spLocks noGrp="1" noChangeArrowheads="1"/>
          </p:cNvSpPr>
          <p:nvPr>
            <p:ph type="ftr" idx="11"/>
          </p:nvPr>
        </p:nvSpPr>
        <p:spPr>
          <a:ln/>
        </p:spPr>
        <p:txBody>
          <a:bodyPr/>
          <a:lstStyle>
            <a:lvl1pPr>
              <a:defRPr/>
            </a:lvl1pPr>
          </a:lstStyle>
          <a:p>
            <a:pPr>
              <a:defRPr/>
            </a:pPr>
            <a:endParaRPr lang="en-US"/>
          </a:p>
        </p:txBody>
      </p:sp>
      <p:sp>
        <p:nvSpPr>
          <p:cNvPr id="5" name="Rectangle 5"/>
          <p:cNvSpPr>
            <a:spLocks noGrp="1" noChangeArrowheads="1"/>
          </p:cNvSpPr>
          <p:nvPr>
            <p:ph type="sldNum" idx="12"/>
          </p:nvPr>
        </p:nvSpPr>
        <p:spPr>
          <a:ln/>
        </p:spPr>
        <p:txBody>
          <a:bodyPr/>
          <a:lstStyle>
            <a:lvl1pPr>
              <a:defRPr/>
            </a:lvl1pPr>
          </a:lstStyle>
          <a:p>
            <a:pPr>
              <a:defRPr/>
            </a:pPr>
            <a:fld id="{73EAAFB5-F62E-5646-8874-B488CA10C4DC}" type="slidenum">
              <a:rPr lang="en-GB"/>
              <a:pPr>
                <a:defRPr/>
              </a:pPr>
              <a:t>‹#›</a:t>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p:cNvSpPr>
            <a:spLocks noGrp="1" noChangeArrowheads="1"/>
          </p:cNvSpPr>
          <p:nvPr>
            <p:ph type="dt" idx="10"/>
          </p:nvPr>
        </p:nvSpPr>
        <p:spPr>
          <a:ln/>
        </p:spPr>
        <p:txBody>
          <a:bodyPr/>
          <a:lstStyle>
            <a:lvl1pPr>
              <a:defRPr/>
            </a:lvl1pPr>
          </a:lstStyle>
          <a:p>
            <a:pPr>
              <a:defRPr/>
            </a:pPr>
            <a:endParaRPr lang="en-US"/>
          </a:p>
        </p:txBody>
      </p:sp>
      <p:sp>
        <p:nvSpPr>
          <p:cNvPr id="3" name="Rectangle 4"/>
          <p:cNvSpPr>
            <a:spLocks noGrp="1" noChangeArrowheads="1"/>
          </p:cNvSpPr>
          <p:nvPr>
            <p:ph type="ftr" idx="11"/>
          </p:nvPr>
        </p:nvSpPr>
        <p:spPr>
          <a:ln/>
        </p:spPr>
        <p:txBody>
          <a:bodyPr/>
          <a:lstStyle>
            <a:lvl1pPr>
              <a:defRPr/>
            </a:lvl1pPr>
          </a:lstStyle>
          <a:p>
            <a:pPr>
              <a:defRPr/>
            </a:pPr>
            <a:endParaRPr lang="en-US"/>
          </a:p>
        </p:txBody>
      </p:sp>
      <p:sp>
        <p:nvSpPr>
          <p:cNvPr id="4" name="Rectangle 5"/>
          <p:cNvSpPr>
            <a:spLocks noGrp="1" noChangeArrowheads="1"/>
          </p:cNvSpPr>
          <p:nvPr>
            <p:ph type="sldNum" idx="12"/>
          </p:nvPr>
        </p:nvSpPr>
        <p:spPr>
          <a:ln/>
        </p:spPr>
        <p:txBody>
          <a:bodyPr/>
          <a:lstStyle>
            <a:lvl1pPr>
              <a:defRPr/>
            </a:lvl1pPr>
          </a:lstStyle>
          <a:p>
            <a:pPr>
              <a:defRPr/>
            </a:pPr>
            <a:fld id="{95388EB6-A3F7-3C4A-A074-A7C48919A16A}" type="slidenum">
              <a:rPr lang="en-GB"/>
              <a:pPr>
                <a:defRPr/>
              </a:pPr>
              <a:t>‹#›</a:t>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4825" y="301625"/>
            <a:ext cx="3316288" cy="1279525"/>
          </a:xfrm>
        </p:spPr>
        <p:txBody>
          <a:bodyPr anchor="b"/>
          <a:lstStyle>
            <a:lvl1pPr algn="l">
              <a:defRPr sz="2000" b="1"/>
            </a:lvl1pPr>
          </a:lstStyle>
          <a:p>
            <a:r>
              <a:rPr lang="en-GB"/>
              <a:t>Click to edit Master title style</a:t>
            </a:r>
            <a:endParaRPr lang="en-US"/>
          </a:p>
        </p:txBody>
      </p:sp>
      <p:sp>
        <p:nvSpPr>
          <p:cNvPr id="3" name="Content Placeholder 2"/>
          <p:cNvSpPr>
            <a:spLocks noGrp="1"/>
          </p:cNvSpPr>
          <p:nvPr>
            <p:ph idx="1"/>
          </p:nvPr>
        </p:nvSpPr>
        <p:spPr>
          <a:xfrm>
            <a:off x="3941763" y="301625"/>
            <a:ext cx="5635625" cy="64516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p:cNvSpPr>
            <a:spLocks noGrp="1"/>
          </p:cNvSpPr>
          <p:nvPr>
            <p:ph type="body" sz="half" idx="2"/>
          </p:nvPr>
        </p:nvSpPr>
        <p:spPr>
          <a:xfrm>
            <a:off x="504825" y="1581150"/>
            <a:ext cx="3316288" cy="517207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Rectangle 3"/>
          <p:cNvSpPr>
            <a:spLocks noGrp="1" noChangeArrowheads="1"/>
          </p:cNvSpPr>
          <p:nvPr>
            <p:ph type="dt" idx="10"/>
          </p:nvPr>
        </p:nvSpPr>
        <p:spPr>
          <a:ln/>
        </p:spPr>
        <p:txBody>
          <a:bodyPr/>
          <a:lstStyle>
            <a:lvl1pPr>
              <a:defRPr/>
            </a:lvl1pPr>
          </a:lstStyle>
          <a:p>
            <a:pPr>
              <a:defRPr/>
            </a:pPr>
            <a:endParaRPr lang="en-US"/>
          </a:p>
        </p:txBody>
      </p:sp>
      <p:sp>
        <p:nvSpPr>
          <p:cNvPr id="6" name="Rectangle 4"/>
          <p:cNvSpPr>
            <a:spLocks noGrp="1" noChangeArrowheads="1"/>
          </p:cNvSpPr>
          <p:nvPr>
            <p:ph type="ftr" idx="11"/>
          </p:nvPr>
        </p:nvSpPr>
        <p:spPr>
          <a:ln/>
        </p:spPr>
        <p:txBody>
          <a:bodyPr/>
          <a:lstStyle>
            <a:lvl1pPr>
              <a:defRPr/>
            </a:lvl1pPr>
          </a:lstStyle>
          <a:p>
            <a:pPr>
              <a:defRPr/>
            </a:pPr>
            <a:endParaRPr lang="en-US"/>
          </a:p>
        </p:txBody>
      </p:sp>
      <p:sp>
        <p:nvSpPr>
          <p:cNvPr id="7" name="Rectangle 5"/>
          <p:cNvSpPr>
            <a:spLocks noGrp="1" noChangeArrowheads="1"/>
          </p:cNvSpPr>
          <p:nvPr>
            <p:ph type="sldNum" idx="12"/>
          </p:nvPr>
        </p:nvSpPr>
        <p:spPr>
          <a:ln/>
        </p:spPr>
        <p:txBody>
          <a:bodyPr/>
          <a:lstStyle>
            <a:lvl1pPr>
              <a:defRPr/>
            </a:lvl1pPr>
          </a:lstStyle>
          <a:p>
            <a:pPr>
              <a:defRPr/>
            </a:pPr>
            <a:fld id="{C2CFED7F-E23D-7C41-8722-1700A4A23938}" type="slidenum">
              <a:rPr lang="en-GB"/>
              <a:pPr>
                <a:defRPr/>
              </a:pPr>
              <a:t>‹#›</a:t>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76438" y="5291138"/>
            <a:ext cx="6048375" cy="625475"/>
          </a:xfrm>
        </p:spPr>
        <p:txBody>
          <a:bodyPr anchor="b"/>
          <a:lstStyle>
            <a:lvl1pPr algn="l">
              <a:defRPr sz="2000" b="1"/>
            </a:lvl1pPr>
          </a:lstStyle>
          <a:p>
            <a:r>
              <a:rPr lang="en-GB"/>
              <a:t>Click to edit Master title style</a:t>
            </a:r>
            <a:endParaRPr lang="en-US"/>
          </a:p>
        </p:txBody>
      </p:sp>
      <p:sp>
        <p:nvSpPr>
          <p:cNvPr id="3" name="Picture Placeholder 2"/>
          <p:cNvSpPr>
            <a:spLocks noGrp="1"/>
          </p:cNvSpPr>
          <p:nvPr>
            <p:ph type="pic" idx="1"/>
          </p:nvPr>
        </p:nvSpPr>
        <p:spPr>
          <a:xfrm>
            <a:off x="1976438" y="674688"/>
            <a:ext cx="6048375" cy="453707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976438" y="5916613"/>
            <a:ext cx="6048375" cy="88741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Rectangle 3"/>
          <p:cNvSpPr>
            <a:spLocks noGrp="1" noChangeArrowheads="1"/>
          </p:cNvSpPr>
          <p:nvPr>
            <p:ph type="dt" idx="10"/>
          </p:nvPr>
        </p:nvSpPr>
        <p:spPr>
          <a:ln/>
        </p:spPr>
        <p:txBody>
          <a:bodyPr/>
          <a:lstStyle>
            <a:lvl1pPr>
              <a:defRPr/>
            </a:lvl1pPr>
          </a:lstStyle>
          <a:p>
            <a:pPr>
              <a:defRPr/>
            </a:pPr>
            <a:endParaRPr lang="en-US"/>
          </a:p>
        </p:txBody>
      </p:sp>
      <p:sp>
        <p:nvSpPr>
          <p:cNvPr id="6" name="Rectangle 4"/>
          <p:cNvSpPr>
            <a:spLocks noGrp="1" noChangeArrowheads="1"/>
          </p:cNvSpPr>
          <p:nvPr>
            <p:ph type="ftr" idx="11"/>
          </p:nvPr>
        </p:nvSpPr>
        <p:spPr>
          <a:ln/>
        </p:spPr>
        <p:txBody>
          <a:bodyPr/>
          <a:lstStyle>
            <a:lvl1pPr>
              <a:defRPr/>
            </a:lvl1pPr>
          </a:lstStyle>
          <a:p>
            <a:pPr>
              <a:defRPr/>
            </a:pPr>
            <a:endParaRPr lang="en-US"/>
          </a:p>
        </p:txBody>
      </p:sp>
      <p:sp>
        <p:nvSpPr>
          <p:cNvPr id="7" name="Rectangle 5"/>
          <p:cNvSpPr>
            <a:spLocks noGrp="1" noChangeArrowheads="1"/>
          </p:cNvSpPr>
          <p:nvPr>
            <p:ph type="sldNum" idx="12"/>
          </p:nvPr>
        </p:nvSpPr>
        <p:spPr>
          <a:ln/>
        </p:spPr>
        <p:txBody>
          <a:bodyPr/>
          <a:lstStyle>
            <a:lvl1pPr>
              <a:defRPr/>
            </a:lvl1pPr>
          </a:lstStyle>
          <a:p>
            <a:pPr>
              <a:defRPr/>
            </a:pPr>
            <a:fld id="{0DA68CD4-F4A0-2B41-885C-80CE7EAA3ED0}" type="slidenum">
              <a:rPr lang="en-GB"/>
              <a:pPr>
                <a:defRPr/>
              </a:pPr>
              <a:t>‹#›</a:t>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1026" name="Rectangle 1"/>
          <p:cNvSpPr>
            <a:spLocks noGrp="1" noChangeArrowheads="1"/>
          </p:cNvSpPr>
          <p:nvPr>
            <p:ph type="title"/>
          </p:nvPr>
        </p:nvSpPr>
        <p:spPr bwMode="auto">
          <a:xfrm>
            <a:off x="504825" y="301625"/>
            <a:ext cx="9067800" cy="1260475"/>
          </a:xfrm>
          <a:prstGeom prst="rect">
            <a:avLst/>
          </a:prstGeom>
          <a:solidFill>
            <a:srgbClr val="99CC00"/>
          </a:solidFill>
          <a:ln w="9525">
            <a:noFill/>
            <a:round/>
            <a:headEnd/>
            <a:tailEnd/>
          </a:ln>
        </p:spPr>
        <p:txBody>
          <a:bodyPr vert="horz" wrap="square" lIns="0" tIns="0" rIns="0" bIns="0" numCol="1" anchor="ctr" anchorCtr="0" compatLnSpc="1">
            <a:prstTxWarp prst="textNoShape">
              <a:avLst/>
            </a:prstTxWarp>
          </a:bodyPr>
          <a:lstStyle/>
          <a:p>
            <a:pPr lvl="0"/>
            <a:r>
              <a:rPr lang="en-GB"/>
              <a:t>Click to edit the title text format</a:t>
            </a:r>
          </a:p>
        </p:txBody>
      </p:sp>
      <p:sp>
        <p:nvSpPr>
          <p:cNvPr id="1027" name="Rectangle 2"/>
          <p:cNvSpPr>
            <a:spLocks noGrp="1" noChangeArrowheads="1"/>
          </p:cNvSpPr>
          <p:nvPr>
            <p:ph type="body" idx="1"/>
          </p:nvPr>
        </p:nvSpPr>
        <p:spPr bwMode="auto">
          <a:xfrm>
            <a:off x="504825" y="1768475"/>
            <a:ext cx="9067800" cy="4987925"/>
          </a:xfrm>
          <a:prstGeom prst="rect">
            <a:avLst/>
          </a:prstGeom>
          <a:noFill/>
          <a:ln w="9525">
            <a:noFill/>
            <a:round/>
            <a:headEnd/>
            <a:tailEnd/>
          </a:ln>
        </p:spPr>
        <p:txBody>
          <a:bodyPr vert="horz" wrap="square" lIns="0" tIns="28221" rIns="0" bIns="0" numCol="1" anchor="t" anchorCtr="0" compatLnSpc="1">
            <a:prstTxWarp prst="textNoShape">
              <a:avLst/>
            </a:prstTxWarp>
          </a:bodyPr>
          <a:lstStyle/>
          <a:p>
            <a:pPr lvl="0"/>
            <a:r>
              <a:rPr lang="en-GB"/>
              <a:t>Click to edit the outline text format</a:t>
            </a:r>
          </a:p>
          <a:p>
            <a:pPr lvl="1"/>
            <a:r>
              <a:rPr lang="en-GB"/>
              <a:t>Second Outline Level</a:t>
            </a:r>
          </a:p>
          <a:p>
            <a:pPr lvl="2"/>
            <a:r>
              <a:rPr lang="en-GB"/>
              <a:t>Third Outline Level</a:t>
            </a:r>
          </a:p>
          <a:p>
            <a:pPr lvl="3"/>
            <a:r>
              <a:rPr lang="en-GB"/>
              <a:t>Fourth Outline Level</a:t>
            </a:r>
          </a:p>
          <a:p>
            <a:pPr lvl="4"/>
            <a:r>
              <a:rPr lang="en-GB"/>
              <a:t>Fifth Outline Level</a:t>
            </a:r>
          </a:p>
          <a:p>
            <a:pPr lvl="4"/>
            <a:r>
              <a:rPr lang="en-GB"/>
              <a:t>Sixth Outline Level</a:t>
            </a:r>
          </a:p>
          <a:p>
            <a:pPr lvl="4"/>
            <a:r>
              <a:rPr lang="en-GB"/>
              <a:t>Seventh Outline Level</a:t>
            </a:r>
          </a:p>
          <a:p>
            <a:pPr lvl="4"/>
            <a:r>
              <a:rPr lang="en-GB"/>
              <a:t>Eighth Outline Level</a:t>
            </a:r>
          </a:p>
          <a:p>
            <a:pPr lvl="4"/>
            <a:r>
              <a:rPr lang="en-GB"/>
              <a:t>Ninth Outline Level</a:t>
            </a:r>
          </a:p>
        </p:txBody>
      </p:sp>
      <p:sp>
        <p:nvSpPr>
          <p:cNvPr id="2051" name="Rectangle 3"/>
          <p:cNvSpPr>
            <a:spLocks noGrp="1" noChangeArrowheads="1"/>
          </p:cNvSpPr>
          <p:nvPr>
            <p:ph type="dt"/>
          </p:nvPr>
        </p:nvSpPr>
        <p:spPr bwMode="auto">
          <a:xfrm>
            <a:off x="504825" y="6886575"/>
            <a:ext cx="2344738" cy="519113"/>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lvl1pPr algn="l">
              <a:spcBef>
                <a:spcPct val="0"/>
              </a:spcBef>
              <a:defRPr sz="1400">
                <a:latin typeface="Times New Roman" charset="0"/>
              </a:defRPr>
            </a:lvl1pPr>
          </a:lstStyle>
          <a:p>
            <a:pPr>
              <a:defRPr/>
            </a:pPr>
            <a:endParaRPr lang="en-US"/>
          </a:p>
        </p:txBody>
      </p:sp>
      <p:sp>
        <p:nvSpPr>
          <p:cNvPr id="2052" name="Rectangle 4"/>
          <p:cNvSpPr>
            <a:spLocks noGrp="1" noChangeArrowheads="1"/>
          </p:cNvSpPr>
          <p:nvPr>
            <p:ph type="ftr"/>
          </p:nvPr>
        </p:nvSpPr>
        <p:spPr bwMode="auto">
          <a:xfrm>
            <a:off x="3448050" y="6886575"/>
            <a:ext cx="3194050" cy="519113"/>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lvl1pPr>
              <a:spcBef>
                <a:spcPct val="0"/>
              </a:spcBef>
              <a:defRPr sz="1400">
                <a:latin typeface="Times New Roman" charset="0"/>
              </a:defRPr>
            </a:lvl1pPr>
          </a:lstStyle>
          <a:p>
            <a:pPr>
              <a:defRPr/>
            </a:pPr>
            <a:endParaRPr lang="en-US"/>
          </a:p>
        </p:txBody>
      </p:sp>
      <p:sp>
        <p:nvSpPr>
          <p:cNvPr id="2053" name="Rectangle 5"/>
          <p:cNvSpPr>
            <a:spLocks noGrp="1" noChangeArrowheads="1"/>
          </p:cNvSpPr>
          <p:nvPr>
            <p:ph type="sldNum"/>
          </p:nvPr>
        </p:nvSpPr>
        <p:spPr bwMode="auto">
          <a:xfrm>
            <a:off x="7227888" y="6886575"/>
            <a:ext cx="2346325" cy="519113"/>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lvl1pPr algn="r">
              <a:spcBef>
                <a:spcPct val="0"/>
              </a:spcBef>
              <a:defRPr sz="1400">
                <a:latin typeface="Times New Roman" charset="0"/>
              </a:defRPr>
            </a:lvl1pPr>
          </a:lstStyle>
          <a:p>
            <a:pPr>
              <a:defRPr/>
            </a:pPr>
            <a:fld id="{CD9C5664-7F6F-BE4A-ABCB-429E19C7B599}" type="slidenum">
              <a:rPr lang="en-GB"/>
              <a:pPr>
                <a:defRPr/>
              </a:pPr>
              <a:t>‹#›</a:t>
            </a:fld>
            <a:endParaRPr lang="en-GB"/>
          </a:p>
        </p:txBody>
      </p:sp>
      <p:pic>
        <p:nvPicPr>
          <p:cNvPr id="1031" name="Picture 7" descr="logo_sm_blk"/>
          <p:cNvPicPr>
            <a:picLocks noChangeAspect="1" noChangeArrowheads="1"/>
          </p:cNvPicPr>
          <p:nvPr userDrawn="1"/>
        </p:nvPicPr>
        <p:blipFill>
          <a:blip r:embed="rId13"/>
          <a:srcRect/>
          <a:stretch>
            <a:fillRect/>
          </a:stretch>
        </p:blipFill>
        <p:spPr bwMode="auto">
          <a:xfrm>
            <a:off x="7600950" y="6732588"/>
            <a:ext cx="2087563" cy="619125"/>
          </a:xfrm>
          <a:prstGeom prst="rect">
            <a:avLst/>
          </a:prstGeom>
          <a:noFill/>
          <a:ln w="9525">
            <a:noFill/>
            <a:miter lim="800000"/>
            <a:headEnd/>
            <a:tailEnd/>
          </a:ln>
        </p:spPr>
      </p:pic>
      <p:pic>
        <p:nvPicPr>
          <p:cNvPr id="1032" name="Picture 9" descr="NCEO_logo_lrg"/>
          <p:cNvPicPr>
            <a:picLocks noChangeAspect="1" noChangeArrowheads="1"/>
          </p:cNvPicPr>
          <p:nvPr userDrawn="1"/>
        </p:nvPicPr>
        <p:blipFill>
          <a:blip r:embed="rId14"/>
          <a:srcRect/>
          <a:stretch>
            <a:fillRect/>
          </a:stretch>
        </p:blipFill>
        <p:spPr bwMode="auto">
          <a:xfrm>
            <a:off x="144463" y="6692900"/>
            <a:ext cx="2982912" cy="75882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709"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Lst>
  <p:txStyles>
    <p:titleStyle>
      <a:lvl1pPr algn="ctr" defTabSz="449263" rtl="0" eaLnBrk="0" fontAlgn="base" hangingPunct="0">
        <a:lnSpc>
          <a:spcPct val="93000"/>
        </a:lnSpc>
        <a:spcBef>
          <a:spcPct val="0"/>
        </a:spcBef>
        <a:spcAft>
          <a:spcPct val="0"/>
        </a:spcAft>
        <a:buClr>
          <a:srgbClr val="000000"/>
        </a:buClr>
        <a:buSzPct val="100000"/>
        <a:buFont typeface="Times New Roman" charset="0"/>
        <a:defRPr sz="4400">
          <a:solidFill>
            <a:srgbClr val="000000"/>
          </a:solidFill>
          <a:latin typeface="+mj-lt"/>
          <a:ea typeface="ＭＳ Ｐゴシック" charset="-128"/>
          <a:cs typeface="ＭＳ Ｐゴシック" charset="-128"/>
        </a:defRPr>
      </a:lvl1pPr>
      <a:lvl2pPr algn="ctr" defTabSz="449263" rtl="0" eaLnBrk="0" fontAlgn="base" hangingPunct="0">
        <a:lnSpc>
          <a:spcPct val="93000"/>
        </a:lnSpc>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128"/>
          <a:cs typeface="ＭＳ Ｐゴシック" charset="-128"/>
        </a:defRPr>
      </a:lvl2pPr>
      <a:lvl3pPr algn="ctr" defTabSz="449263" rtl="0" eaLnBrk="0" fontAlgn="base" hangingPunct="0">
        <a:lnSpc>
          <a:spcPct val="93000"/>
        </a:lnSpc>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128"/>
          <a:cs typeface="ＭＳ Ｐゴシック" charset="-128"/>
        </a:defRPr>
      </a:lvl3pPr>
      <a:lvl4pPr algn="ctr" defTabSz="449263" rtl="0" eaLnBrk="0" fontAlgn="base" hangingPunct="0">
        <a:lnSpc>
          <a:spcPct val="93000"/>
        </a:lnSpc>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128"/>
          <a:cs typeface="ＭＳ Ｐゴシック" charset="-128"/>
        </a:defRPr>
      </a:lvl4pPr>
      <a:lvl5pPr algn="ctr" defTabSz="449263" rtl="0" eaLnBrk="0" fontAlgn="base" hangingPunct="0">
        <a:lnSpc>
          <a:spcPct val="93000"/>
        </a:lnSpc>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128"/>
          <a:cs typeface="ＭＳ Ｐゴシック" charset="-128"/>
        </a:defRPr>
      </a:lvl5pPr>
      <a:lvl6pPr marL="2514600" indent="-228600" algn="ctr" defTabSz="449263" rtl="0" fontAlgn="base" hangingPunct="0">
        <a:lnSpc>
          <a:spcPct val="93000"/>
        </a:lnSpc>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128"/>
        </a:defRPr>
      </a:lvl6pPr>
      <a:lvl7pPr marL="2971800" indent="-228600" algn="ctr" defTabSz="449263" rtl="0" fontAlgn="base" hangingPunct="0">
        <a:lnSpc>
          <a:spcPct val="93000"/>
        </a:lnSpc>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128"/>
        </a:defRPr>
      </a:lvl7pPr>
      <a:lvl8pPr marL="3429000" indent="-228600" algn="ctr" defTabSz="449263" rtl="0" fontAlgn="base" hangingPunct="0">
        <a:lnSpc>
          <a:spcPct val="93000"/>
        </a:lnSpc>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128"/>
        </a:defRPr>
      </a:lvl8pPr>
      <a:lvl9pPr marL="3886200" indent="-228600" algn="ctr" defTabSz="449263" rtl="0" fontAlgn="base" hangingPunct="0">
        <a:lnSpc>
          <a:spcPct val="93000"/>
        </a:lnSpc>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128"/>
        </a:defRPr>
      </a:lvl9pPr>
    </p:titleStyle>
    <p:bodyStyle>
      <a:lvl1pPr marL="342900" indent="-342900" algn="l" defTabSz="449263" rtl="0" eaLnBrk="0" fontAlgn="base" hangingPunct="0">
        <a:lnSpc>
          <a:spcPct val="93000"/>
        </a:lnSpc>
        <a:spcBef>
          <a:spcPct val="0"/>
        </a:spcBef>
        <a:spcAft>
          <a:spcPts val="1425"/>
        </a:spcAft>
        <a:buClr>
          <a:srgbClr val="000000"/>
        </a:buClr>
        <a:buSzPct val="100000"/>
        <a:buFont typeface="Times New Roman" charset="0"/>
        <a:defRPr sz="3200">
          <a:solidFill>
            <a:srgbClr val="000000"/>
          </a:solidFill>
          <a:latin typeface="+mn-lt"/>
          <a:ea typeface="ＭＳ Ｐゴシック" charset="-128"/>
          <a:cs typeface="ＭＳ Ｐゴシック" charset="-128"/>
        </a:defRPr>
      </a:lvl1pPr>
      <a:lvl2pPr marL="742950" indent="-285750" algn="l" defTabSz="449263" rtl="0" eaLnBrk="0" fontAlgn="base" hangingPunct="0">
        <a:lnSpc>
          <a:spcPct val="93000"/>
        </a:lnSpc>
        <a:spcBef>
          <a:spcPct val="0"/>
        </a:spcBef>
        <a:spcAft>
          <a:spcPts val="1138"/>
        </a:spcAft>
        <a:buClr>
          <a:srgbClr val="000000"/>
        </a:buClr>
        <a:buSzPct val="100000"/>
        <a:buFont typeface="Times New Roman" charset="0"/>
        <a:defRPr sz="2800">
          <a:solidFill>
            <a:srgbClr val="000000"/>
          </a:solidFill>
          <a:latin typeface="+mn-lt"/>
          <a:ea typeface="ＭＳ Ｐゴシック" charset="-128"/>
        </a:defRPr>
      </a:lvl2pPr>
      <a:lvl3pPr marL="1143000" indent="-230188" algn="l" defTabSz="449263" rtl="0" eaLnBrk="0" fontAlgn="base" hangingPunct="0">
        <a:lnSpc>
          <a:spcPct val="93000"/>
        </a:lnSpc>
        <a:spcBef>
          <a:spcPct val="0"/>
        </a:spcBef>
        <a:spcAft>
          <a:spcPts val="850"/>
        </a:spcAft>
        <a:buClr>
          <a:srgbClr val="000000"/>
        </a:buClr>
        <a:buSzPct val="100000"/>
        <a:buFont typeface="Times New Roman" charset="0"/>
        <a:defRPr sz="2400">
          <a:solidFill>
            <a:srgbClr val="000000"/>
          </a:solidFill>
          <a:latin typeface="+mn-lt"/>
          <a:ea typeface="ＭＳ Ｐゴシック" charset="-128"/>
        </a:defRPr>
      </a:lvl3pPr>
      <a:lvl4pPr marL="1600200" indent="-228600" algn="l" defTabSz="449263" rtl="0" eaLnBrk="0" fontAlgn="base" hangingPunct="0">
        <a:lnSpc>
          <a:spcPct val="93000"/>
        </a:lnSpc>
        <a:spcBef>
          <a:spcPct val="0"/>
        </a:spcBef>
        <a:spcAft>
          <a:spcPts val="575"/>
        </a:spcAft>
        <a:buClr>
          <a:srgbClr val="000000"/>
        </a:buClr>
        <a:buSzPct val="100000"/>
        <a:buFont typeface="Times New Roman" charset="0"/>
        <a:defRPr sz="2000">
          <a:solidFill>
            <a:srgbClr val="000000"/>
          </a:solidFill>
          <a:latin typeface="+mn-lt"/>
          <a:ea typeface="ＭＳ Ｐゴシック" charset="-128"/>
        </a:defRPr>
      </a:lvl4pPr>
      <a:lvl5pPr marL="2057400" indent="-228600" algn="l" defTabSz="449263" rtl="0" eaLnBrk="0" fontAlgn="base" hangingPunct="0">
        <a:lnSpc>
          <a:spcPct val="93000"/>
        </a:lnSpc>
        <a:spcBef>
          <a:spcPct val="0"/>
        </a:spcBef>
        <a:spcAft>
          <a:spcPts val="288"/>
        </a:spcAft>
        <a:buClr>
          <a:srgbClr val="000000"/>
        </a:buClr>
        <a:buSzPct val="100000"/>
        <a:buFont typeface="Times New Roman" charset="0"/>
        <a:defRPr sz="2000">
          <a:solidFill>
            <a:srgbClr val="000000"/>
          </a:solidFill>
          <a:latin typeface="+mn-lt"/>
          <a:ea typeface="ＭＳ Ｐゴシック" charset="-128"/>
        </a:defRPr>
      </a:lvl5pPr>
      <a:lvl6pPr marL="2514600" indent="-228600" algn="l" defTabSz="449263" rtl="0" fontAlgn="base" hangingPunct="0">
        <a:lnSpc>
          <a:spcPct val="93000"/>
        </a:lnSpc>
        <a:spcBef>
          <a:spcPct val="0"/>
        </a:spcBef>
        <a:spcAft>
          <a:spcPts val="288"/>
        </a:spcAft>
        <a:buClr>
          <a:srgbClr val="000000"/>
        </a:buClr>
        <a:buSzPct val="100000"/>
        <a:buFont typeface="Times New Roman" charset="0"/>
        <a:defRPr sz="2000">
          <a:solidFill>
            <a:srgbClr val="000000"/>
          </a:solidFill>
          <a:latin typeface="+mn-lt"/>
          <a:ea typeface="ＭＳ Ｐゴシック" charset="-128"/>
        </a:defRPr>
      </a:lvl6pPr>
      <a:lvl7pPr marL="2971800" indent="-228600" algn="l" defTabSz="449263" rtl="0" fontAlgn="base" hangingPunct="0">
        <a:lnSpc>
          <a:spcPct val="93000"/>
        </a:lnSpc>
        <a:spcBef>
          <a:spcPct val="0"/>
        </a:spcBef>
        <a:spcAft>
          <a:spcPts val="288"/>
        </a:spcAft>
        <a:buClr>
          <a:srgbClr val="000000"/>
        </a:buClr>
        <a:buSzPct val="100000"/>
        <a:buFont typeface="Times New Roman" charset="0"/>
        <a:defRPr sz="2000">
          <a:solidFill>
            <a:srgbClr val="000000"/>
          </a:solidFill>
          <a:latin typeface="+mn-lt"/>
          <a:ea typeface="ＭＳ Ｐゴシック" charset="-128"/>
        </a:defRPr>
      </a:lvl7pPr>
      <a:lvl8pPr marL="3429000" indent="-228600" algn="l" defTabSz="449263" rtl="0" fontAlgn="base" hangingPunct="0">
        <a:lnSpc>
          <a:spcPct val="93000"/>
        </a:lnSpc>
        <a:spcBef>
          <a:spcPct val="0"/>
        </a:spcBef>
        <a:spcAft>
          <a:spcPts val="288"/>
        </a:spcAft>
        <a:buClr>
          <a:srgbClr val="000000"/>
        </a:buClr>
        <a:buSzPct val="100000"/>
        <a:buFont typeface="Times New Roman" charset="0"/>
        <a:defRPr sz="2000">
          <a:solidFill>
            <a:srgbClr val="000000"/>
          </a:solidFill>
          <a:latin typeface="+mn-lt"/>
          <a:ea typeface="ＭＳ Ｐゴシック" charset="-128"/>
        </a:defRPr>
      </a:lvl8pPr>
      <a:lvl9pPr marL="3886200" indent="-228600" algn="l" defTabSz="449263" rtl="0" fontAlgn="base" hangingPunct="0">
        <a:lnSpc>
          <a:spcPct val="93000"/>
        </a:lnSpc>
        <a:spcBef>
          <a:spcPct val="0"/>
        </a:spcBef>
        <a:spcAft>
          <a:spcPts val="288"/>
        </a:spcAft>
        <a:buClr>
          <a:srgbClr val="000000"/>
        </a:buClr>
        <a:buSzPct val="100000"/>
        <a:buFont typeface="Times New Roman" charset="0"/>
        <a:defRPr sz="2000">
          <a:solidFill>
            <a:srgbClr val="000000"/>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3.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3.png"/><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3.png"/><Relationship Id="rId5" Type="http://schemas.openxmlformats.org/officeDocument/2006/relationships/image" Target="../media/image10.png"/><Relationship Id="rId4" Type="http://schemas.openxmlformats.org/officeDocument/2006/relationships/notesSlide" Target="../notesSlides/notesSlide6.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3.png"/><Relationship Id="rId5" Type="http://schemas.openxmlformats.org/officeDocument/2006/relationships/image" Target="../media/image11.png"/><Relationship Id="rId4" Type="http://schemas.openxmlformats.org/officeDocument/2006/relationships/notesSlide" Target="../notesSlides/notesSlide7.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3.png"/><Relationship Id="rId5" Type="http://schemas.openxmlformats.org/officeDocument/2006/relationships/image" Target="../media/image12.png"/><Relationship Id="rId4" Type="http://schemas.openxmlformats.org/officeDocument/2006/relationships/notesSlide" Target="../notesSlides/notesSlide8.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m4a"/><Relationship Id="rId1" Type="http://schemas.microsoft.com/office/2007/relationships/media" Target="../media/media15.m4a"/><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6.m4a"/><Relationship Id="rId1" Type="http://schemas.microsoft.com/office/2007/relationships/media" Target="../media/media16.m4a"/><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17.m4a"/><Relationship Id="rId1" Type="http://schemas.microsoft.com/office/2007/relationships/media" Target="../media/media17.m4a"/><Relationship Id="rId6" Type="http://schemas.openxmlformats.org/officeDocument/2006/relationships/image" Target="../media/image14.tiff"/><Relationship Id="rId5" Type="http://schemas.openxmlformats.org/officeDocument/2006/relationships/image" Target="../media/image13.png"/><Relationship Id="rId4" Type="http://schemas.openxmlformats.org/officeDocument/2006/relationships/notesSlide" Target="../notesSlides/notesSlide9.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8.m4a"/><Relationship Id="rId1" Type="http://schemas.microsoft.com/office/2007/relationships/media" Target="../media/media18.m4a"/><Relationship Id="rId6" Type="http://schemas.openxmlformats.org/officeDocument/2006/relationships/image" Target="../media/image3.png"/><Relationship Id="rId5" Type="http://schemas.openxmlformats.org/officeDocument/2006/relationships/image" Target="../media/image16.png"/><Relationship Id="rId4" Type="http://schemas.openxmlformats.org/officeDocument/2006/relationships/image" Target="../media/image15.tiff"/></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9.m4a"/><Relationship Id="rId1" Type="http://schemas.microsoft.com/office/2007/relationships/media" Target="../media/media19.m4a"/><Relationship Id="rId6" Type="http://schemas.openxmlformats.org/officeDocument/2006/relationships/image" Target="../media/image3.png"/><Relationship Id="rId5" Type="http://schemas.openxmlformats.org/officeDocument/2006/relationships/image" Target="../media/image17.png"/><Relationship Id="rId4" Type="http://schemas.openxmlformats.org/officeDocument/2006/relationships/notesSlide" Target="../notesSlides/notesSlide10.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0.m4a"/><Relationship Id="rId1" Type="http://schemas.microsoft.com/office/2007/relationships/media" Target="../media/media20.m4a"/><Relationship Id="rId5" Type="http://schemas.openxmlformats.org/officeDocument/2006/relationships/image" Target="../media/image3.png"/><Relationship Id="rId4" Type="http://schemas.openxmlformats.org/officeDocument/2006/relationships/image" Target="../media/image18.jp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1.m4a"/><Relationship Id="rId1" Type="http://schemas.microsoft.com/office/2007/relationships/media" Target="../media/media21.m4a"/><Relationship Id="rId6" Type="http://schemas.openxmlformats.org/officeDocument/2006/relationships/image" Target="../media/image19.png"/><Relationship Id="rId5" Type="http://schemas.openxmlformats.org/officeDocument/2006/relationships/image" Target="../media/image3.png"/><Relationship Id="rId4" Type="http://schemas.openxmlformats.org/officeDocument/2006/relationships/notesSlide" Target="../notesSlides/notesSlide11.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2.m4a"/><Relationship Id="rId1" Type="http://schemas.microsoft.com/office/2007/relationships/media" Target="../media/media22.m4a"/><Relationship Id="rId6" Type="http://schemas.openxmlformats.org/officeDocument/2006/relationships/image" Target="../media/image3.png"/><Relationship Id="rId5" Type="http://schemas.openxmlformats.org/officeDocument/2006/relationships/image" Target="../media/image20.jpg"/><Relationship Id="rId4" Type="http://schemas.openxmlformats.org/officeDocument/2006/relationships/notesSlide" Target="../notesSlides/notesSlide12.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3.m4a"/><Relationship Id="rId1" Type="http://schemas.microsoft.com/office/2007/relationships/media" Target="../media/media23.m4a"/><Relationship Id="rId5" Type="http://schemas.openxmlformats.org/officeDocument/2006/relationships/image" Target="../media/image3.png"/><Relationship Id="rId4" Type="http://schemas.openxmlformats.org/officeDocument/2006/relationships/image" Target="../media/image21.png"/></Relationships>
</file>

<file path=ppt/slides/_rels/slide29.xml.rels><?xml version="1.0" encoding="UTF-8" standalone="yes"?>
<Relationships xmlns="http://schemas.openxmlformats.org/package/2006/relationships"><Relationship Id="rId3" Type="http://schemas.microsoft.com/office/2007/relationships/media" Target="../media/media25.m4a"/><Relationship Id="rId7" Type="http://schemas.openxmlformats.org/officeDocument/2006/relationships/image" Target="../media/image3.png"/><Relationship Id="rId2" Type="http://schemas.openxmlformats.org/officeDocument/2006/relationships/audio" Target="../media/media24.m4a"/><Relationship Id="rId1" Type="http://schemas.microsoft.com/office/2007/relationships/media" Target="../media/media24.m4a"/><Relationship Id="rId6" Type="http://schemas.openxmlformats.org/officeDocument/2006/relationships/image" Target="../media/image22.png"/><Relationship Id="rId5" Type="http://schemas.openxmlformats.org/officeDocument/2006/relationships/slideLayout" Target="../slideLayouts/slideLayout2.xml"/><Relationship Id="rId4" Type="http://schemas.openxmlformats.org/officeDocument/2006/relationships/audio" Target="../media/media25.m4a"/></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6.m4a"/><Relationship Id="rId1" Type="http://schemas.microsoft.com/office/2007/relationships/media" Target="../media/media26.m4a"/><Relationship Id="rId5" Type="http://schemas.openxmlformats.org/officeDocument/2006/relationships/image" Target="../media/image3.png"/><Relationship Id="rId4" Type="http://schemas.openxmlformats.org/officeDocument/2006/relationships/notesSlide" Target="../notesSlides/notesSlide13.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7.m4a"/><Relationship Id="rId1" Type="http://schemas.microsoft.com/office/2007/relationships/media" Target="../media/media27.m4a"/><Relationship Id="rId4" Type="http://schemas.openxmlformats.org/officeDocument/2006/relationships/image" Target="../media/image3.png"/></Relationships>
</file>

<file path=ppt/slides/_rels/slide32.xml.rels><?xml version="1.0" encoding="UTF-8" standalone="yes"?>
<Relationships xmlns="http://schemas.openxmlformats.org/package/2006/relationships"><Relationship Id="rId8" Type="http://schemas.openxmlformats.org/officeDocument/2006/relationships/hyperlink" Target="https://www.ipcc.ch/sr15/" TargetMode="External"/><Relationship Id="rId3" Type="http://schemas.openxmlformats.org/officeDocument/2006/relationships/slideLayout" Target="../slideLayouts/slideLayout2.xml"/><Relationship Id="rId7" Type="http://schemas.openxmlformats.org/officeDocument/2006/relationships/hyperlink" Target="http://www.fao.org/forest-resources-assessment/2020" TargetMode="External"/><Relationship Id="rId2" Type="http://schemas.openxmlformats.org/officeDocument/2006/relationships/audio" Target="../media/media28.m4a"/><Relationship Id="rId1" Type="http://schemas.microsoft.com/office/2007/relationships/media" Target="../media/media28.m4a"/><Relationship Id="rId6" Type="http://schemas.openxmlformats.org/officeDocument/2006/relationships/hyperlink" Target="http://www.nature.com/nature/journal/v461/n7263/full/461472a.html" TargetMode="External"/><Relationship Id="rId11" Type="http://schemas.openxmlformats.org/officeDocument/2006/relationships/image" Target="../media/image3.png"/><Relationship Id="rId5" Type="http://schemas.openxmlformats.org/officeDocument/2006/relationships/hyperlink" Target="https://www.ipcc.ch/site/assets/uploads/2018/02/WG1AR5_Chapter08_FINAL.pdf" TargetMode="External"/><Relationship Id="rId10" Type="http://schemas.openxmlformats.org/officeDocument/2006/relationships/hyperlink" Target="https://archive.ipcc.ch/report/ar5/syr/" TargetMode="External"/><Relationship Id="rId4" Type="http://schemas.openxmlformats.org/officeDocument/2006/relationships/notesSlide" Target="../notesSlides/notesSlide14.xml"/><Relationship Id="rId9" Type="http://schemas.openxmlformats.org/officeDocument/2006/relationships/hyperlink" Target="https://www.ipcc.ch/report/ar5/wg1/"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3.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3.png"/><Relationship Id="rId5" Type="http://schemas.openxmlformats.org/officeDocument/2006/relationships/image" Target="../media/image7.jpg"/><Relationship Id="rId4" Type="http://schemas.openxmlformats.org/officeDocument/2006/relationships/notesSlide" Target="../notesSlides/notesSlide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4"/>
          <p:cNvSpPr>
            <a:spLocks noGrp="1" noChangeArrowheads="1"/>
          </p:cNvSpPr>
          <p:nvPr>
            <p:ph type="ctrTitle"/>
          </p:nvPr>
        </p:nvSpPr>
        <p:spPr>
          <a:xfrm>
            <a:off x="755997" y="395461"/>
            <a:ext cx="8568629" cy="1728192"/>
          </a:xfrm>
          <a:solidFill>
            <a:schemeClr val="bg1">
              <a:lumMod val="85000"/>
            </a:schemeClr>
          </a:solidFill>
        </p:spPr>
        <p:txBody>
          <a:bodyPr/>
          <a:lstStyle/>
          <a:p>
            <a:pPr eaLnBrk="1"/>
            <a:r>
              <a:rPr lang="en-US" sz="3600" b="1" dirty="0"/>
              <a:t>GEOG0113 Lecture 002</a:t>
            </a:r>
            <a:br>
              <a:rPr lang="en-US" sz="3600" b="1" dirty="0"/>
            </a:br>
            <a:r>
              <a:rPr lang="en-US" sz="3600" b="1" dirty="0"/>
              <a:t>Carbon and Climate</a:t>
            </a:r>
          </a:p>
        </p:txBody>
      </p:sp>
      <p:sp>
        <p:nvSpPr>
          <p:cNvPr id="14339" name="Rectangle 5"/>
          <p:cNvSpPr>
            <a:spLocks noGrp="1" noChangeArrowheads="1"/>
          </p:cNvSpPr>
          <p:nvPr>
            <p:ph type="subTitle" idx="1"/>
          </p:nvPr>
        </p:nvSpPr>
        <p:spPr>
          <a:xfrm>
            <a:off x="1839912" y="3779837"/>
            <a:ext cx="6172200" cy="2362200"/>
          </a:xfrm>
          <a:solidFill>
            <a:schemeClr val="bg1">
              <a:lumMod val="85000"/>
            </a:schemeClr>
          </a:solidFill>
        </p:spPr>
        <p:txBody>
          <a:bodyPr anchor="ctr" anchorCtr="1"/>
          <a:lstStyle/>
          <a:p>
            <a:pPr eaLnBrk="1"/>
            <a:r>
              <a:rPr lang="en-GB" b="1" dirty="0"/>
              <a:t>P. Lewis</a:t>
            </a:r>
          </a:p>
          <a:p>
            <a:pPr eaLnBrk="1"/>
            <a:endParaRPr lang="en-GB" b="1" dirty="0"/>
          </a:p>
          <a:p>
            <a:pPr eaLnBrk="1"/>
            <a:r>
              <a:rPr lang="en-GB" dirty="0"/>
              <a:t>UCL Geography </a:t>
            </a:r>
          </a:p>
          <a:p>
            <a:pPr eaLnBrk="1"/>
            <a:r>
              <a:rPr lang="en-GB" dirty="0"/>
              <a:t>&amp; NERC NCEO</a:t>
            </a:r>
            <a:endParaRPr lang="en-US" dirty="0"/>
          </a:p>
        </p:txBody>
      </p:sp>
      <p:pic>
        <p:nvPicPr>
          <p:cNvPr id="2" name="Audio Recording 11 Jan 2021 at 14:10:26" descr="Audio Recording 11 Jan 2021 at 14:10:26">
            <a:hlinkClick r:id="" action="ppaction://media"/>
            <a:extLst>
              <a:ext uri="{FF2B5EF4-FFF2-40B4-BE49-F238E27FC236}">
                <a16:creationId xmlns:a16="http://schemas.microsoft.com/office/drawing/2014/main" id="{C6EBE42C-5A7C-954B-8456-CBD2EBEF946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633913" y="3373438"/>
            <a:ext cx="812800" cy="812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25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From the IPCC AR5 </a:t>
            </a:r>
            <a:r>
              <a:rPr lang="en-US" sz="4000"/>
              <a:t>(synthesis report)</a:t>
            </a:r>
            <a:endParaRPr lang="en-US" sz="4000" dirty="0"/>
          </a:p>
        </p:txBody>
      </p:sp>
      <p:sp>
        <p:nvSpPr>
          <p:cNvPr id="3" name="Content Placeholder 2"/>
          <p:cNvSpPr>
            <a:spLocks noGrp="1"/>
          </p:cNvSpPr>
          <p:nvPr>
            <p:ph idx="1"/>
          </p:nvPr>
        </p:nvSpPr>
        <p:spPr/>
        <p:txBody>
          <a:bodyPr/>
          <a:lstStyle/>
          <a:p>
            <a:r>
              <a:rPr lang="en-US" sz="1800" b="1" dirty="0"/>
              <a:t>Causes of change</a:t>
            </a:r>
            <a:endParaRPr lang="en-US" sz="1800" dirty="0"/>
          </a:p>
          <a:p>
            <a:r>
              <a:rPr lang="en-US" sz="1800" dirty="0"/>
              <a:t>Total radiative forcing is positive, and has led to an uptake of energy by the climate system. The largest contribution to total radiative forcing is caused by the increase in the atmospheric concentration of CO2 since 1750 </a:t>
            </a:r>
          </a:p>
          <a:p>
            <a:r>
              <a:rPr lang="en-US" sz="1800" dirty="0"/>
              <a:t>The total anthropogenic RF for 2011 relative to 1750 is 2.29 [1.13 to 3.33] Wm</a:t>
            </a:r>
            <a:r>
              <a:rPr lang="en-US" sz="1800" baseline="30000" dirty="0"/>
              <a:t>−2</a:t>
            </a:r>
            <a:r>
              <a:rPr lang="en-US" sz="1800" dirty="0"/>
              <a:t> (see Figure SPM.5), and it has increased more rapidly since 1970 than during prior decades. The total anthropogenic RF best estimate for 2011 is 43% higher than that reported in AR4 for the year 2005. This is caused by a combination of continued growth in most greenhouse gas concentrations and improved estimates of RF by aerosols indicating a weaker net cooling effect </a:t>
            </a:r>
          </a:p>
          <a:p>
            <a:r>
              <a:rPr lang="en-US" sz="1800" b="1" dirty="0"/>
              <a:t>Climate models have improved since the AR4. Models reproduce observed continental- scale surface temperature patterns and trends over many decades, including the more rapid warming since the mid-20th century and the cooling immediately following large volcanic eruptions (</a:t>
            </a:r>
            <a:r>
              <a:rPr lang="en-US" sz="1800" b="1" i="1" dirty="0"/>
              <a:t>very high confidence</a:t>
            </a:r>
            <a:r>
              <a:rPr lang="en-US" sz="1800" b="1" dirty="0"/>
              <a:t>) </a:t>
            </a:r>
            <a:endParaRPr lang="en-US" sz="1800" dirty="0"/>
          </a:p>
          <a:p>
            <a:endParaRPr lang="en-US" sz="1800" dirty="0"/>
          </a:p>
        </p:txBody>
      </p:sp>
      <p:pic>
        <p:nvPicPr>
          <p:cNvPr id="5" name="Audio Recording 11 Jan 2021 at 14:23:38" descr="Audio Recording 11 Jan 2021 at 14:23:38">
            <a:hlinkClick r:id="" action="ppaction://media"/>
            <a:extLst>
              <a:ext uri="{FF2B5EF4-FFF2-40B4-BE49-F238E27FC236}">
                <a16:creationId xmlns:a16="http://schemas.microsoft.com/office/drawing/2014/main" id="{F85C990F-5974-4843-BEB5-9063AB1E6168}"/>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4633913" y="3373438"/>
            <a:ext cx="812800" cy="812800"/>
          </a:xfrm>
          <a:prstGeom prst="rect">
            <a:avLst/>
          </a:prstGeom>
        </p:spPr>
      </p:pic>
    </p:spTree>
    <p:extLst>
      <p:ext uri="{BB962C8B-B14F-4D97-AF65-F5344CB8AC3E}">
        <p14:creationId xmlns:p14="http://schemas.microsoft.com/office/powerpoint/2010/main" val="1621295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0272"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IPCC SR1.5 Nov 2018</a:t>
            </a:r>
          </a:p>
        </p:txBody>
      </p:sp>
      <p:sp>
        <p:nvSpPr>
          <p:cNvPr id="3" name="Content Placeholder 2"/>
          <p:cNvSpPr>
            <a:spLocks noGrp="1"/>
          </p:cNvSpPr>
          <p:nvPr>
            <p:ph idx="1"/>
          </p:nvPr>
        </p:nvSpPr>
        <p:spPr/>
        <p:txBody>
          <a:bodyPr/>
          <a:lstStyle/>
          <a:p>
            <a:r>
              <a:rPr lang="en-GB" dirty="0"/>
              <a:t>An IPCC special report on the impacts of global warming of 1.5 C above pre-industrial levels and related global greenhouse gas emission pathways, in the context of strengthening the global response to the threat of climate change, sustainable development, and efforts to eradicate poverty.</a:t>
            </a:r>
          </a:p>
          <a:p>
            <a:r>
              <a:rPr lang="en-GB" sz="2800" dirty="0"/>
              <a:t>https://</a:t>
            </a:r>
            <a:r>
              <a:rPr lang="en-GB" sz="2800" dirty="0" err="1"/>
              <a:t>www.ipcc.ch</a:t>
            </a:r>
            <a:r>
              <a:rPr lang="en-GB" sz="2800" dirty="0"/>
              <a:t>/sr15/</a:t>
            </a:r>
          </a:p>
          <a:p>
            <a:r>
              <a:rPr lang="en-GB" sz="2800" dirty="0"/>
              <a:t>READ THE REPORT</a:t>
            </a:r>
            <a:endParaRPr lang="en-US" sz="2800" dirty="0"/>
          </a:p>
        </p:txBody>
      </p:sp>
      <p:pic>
        <p:nvPicPr>
          <p:cNvPr id="4" name="Audio Recording 11 Jan 2021 at 14:46:35" descr="Audio Recording 11 Jan 2021 at 14:46:35">
            <a:hlinkClick r:id="" action="ppaction://media"/>
            <a:extLst>
              <a:ext uri="{FF2B5EF4-FFF2-40B4-BE49-F238E27FC236}">
                <a16:creationId xmlns:a16="http://schemas.microsoft.com/office/drawing/2014/main" id="{4729AE14-D540-6D4B-92D2-46DCEB448F20}"/>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4633913" y="3373438"/>
            <a:ext cx="812800" cy="812800"/>
          </a:xfrm>
          <a:prstGeom prst="rect">
            <a:avLst/>
          </a:prstGeom>
        </p:spPr>
      </p:pic>
    </p:spTree>
    <p:extLst>
      <p:ext uri="{BB962C8B-B14F-4D97-AF65-F5344CB8AC3E}">
        <p14:creationId xmlns:p14="http://schemas.microsoft.com/office/powerpoint/2010/main" val="2179944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404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i="1" dirty="0"/>
              <a:t>The 'spheres' of influence on the climate system</a:t>
            </a:r>
            <a:endParaRPr lang="en-US" sz="3200" dirty="0"/>
          </a:p>
        </p:txBody>
      </p:sp>
      <p:pic>
        <p:nvPicPr>
          <p:cNvPr id="4" name="Content Placeholder 3"/>
          <p:cNvPicPr>
            <a:picLocks noGrp="1" noChangeAspect="1"/>
          </p:cNvPicPr>
          <p:nvPr>
            <p:ph idx="1"/>
          </p:nvPr>
        </p:nvPicPr>
        <p:blipFill>
          <a:blip r:embed="rId4"/>
          <a:srcRect l="-35874" r="-35874"/>
          <a:stretch>
            <a:fillRect/>
          </a:stretch>
        </p:blipFill>
        <p:spPr/>
      </p:pic>
      <p:pic>
        <p:nvPicPr>
          <p:cNvPr id="3" name="Audio Recording 11 Jan 2021 at 14:49:01" descr="Audio Recording 11 Jan 2021 at 14:49:01">
            <a:hlinkClick r:id="" action="ppaction://media"/>
            <a:extLst>
              <a:ext uri="{FF2B5EF4-FFF2-40B4-BE49-F238E27FC236}">
                <a16:creationId xmlns:a16="http://schemas.microsoft.com/office/drawing/2014/main" id="{FEC54F03-BEA6-8044-B835-9F921CD9682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633913" y="3373438"/>
            <a:ext cx="812800" cy="812800"/>
          </a:xfrm>
          <a:prstGeom prst="rect">
            <a:avLst/>
          </a:prstGeom>
        </p:spPr>
      </p:pic>
    </p:spTree>
    <p:extLst>
      <p:ext uri="{BB962C8B-B14F-4D97-AF65-F5344CB8AC3E}">
        <p14:creationId xmlns:p14="http://schemas.microsoft.com/office/powerpoint/2010/main" val="1453986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769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Energy transfer: basics</a:t>
            </a:r>
            <a:endParaRPr lang="en-US" dirty="0"/>
          </a:p>
        </p:txBody>
      </p:sp>
      <p:pic>
        <p:nvPicPr>
          <p:cNvPr id="4" name="Content Placeholder 3"/>
          <p:cNvPicPr>
            <a:picLocks noGrp="1" noChangeAspect="1"/>
          </p:cNvPicPr>
          <p:nvPr>
            <p:ph idx="1"/>
          </p:nvPr>
        </p:nvPicPr>
        <p:blipFill>
          <a:blip r:embed="rId2"/>
          <a:srcRect l="-73951" r="-73951"/>
          <a:stretch>
            <a:fillRect/>
          </a:stretch>
        </p:blipFill>
        <p:spPr/>
      </p:pic>
      <p:sp>
        <p:nvSpPr>
          <p:cNvPr id="5" name="TextBox 4"/>
          <p:cNvSpPr txBox="1"/>
          <p:nvPr/>
        </p:nvSpPr>
        <p:spPr>
          <a:xfrm>
            <a:off x="3168104" y="6804173"/>
            <a:ext cx="4056444" cy="498085"/>
          </a:xfrm>
          <a:prstGeom prst="rect">
            <a:avLst/>
          </a:prstGeom>
          <a:noFill/>
        </p:spPr>
        <p:txBody>
          <a:bodyPr wrap="none" rtlCol="0">
            <a:spAutoFit/>
          </a:bodyPr>
          <a:lstStyle/>
          <a:p>
            <a:r>
              <a:rPr lang="en-US" sz="2800" dirty="0"/>
              <a:t>Driven by solar radiation</a:t>
            </a:r>
          </a:p>
        </p:txBody>
      </p:sp>
    </p:spTree>
    <p:extLst>
      <p:ext uri="{BB962C8B-B14F-4D97-AF65-F5344CB8AC3E}">
        <p14:creationId xmlns:p14="http://schemas.microsoft.com/office/powerpoint/2010/main" val="34975536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Earth’s climate is driven by (shortwave) solar radiation</a:t>
            </a:r>
          </a:p>
        </p:txBody>
      </p:sp>
      <p:pic>
        <p:nvPicPr>
          <p:cNvPr id="4" name="Content Placeholder 3"/>
          <p:cNvPicPr>
            <a:picLocks noGrp="1" noChangeAspect="1"/>
          </p:cNvPicPr>
          <p:nvPr>
            <p:ph idx="1"/>
          </p:nvPr>
        </p:nvPicPr>
        <p:blipFill>
          <a:blip r:embed="rId5"/>
          <a:srcRect l="-2850" r="-2850"/>
          <a:stretch>
            <a:fillRect/>
          </a:stretch>
        </p:blipFill>
        <p:spPr/>
      </p:pic>
      <p:pic>
        <p:nvPicPr>
          <p:cNvPr id="3" name="Audio Recording 11 Jan 2021 at 14:52:15" descr="Audio Recording 11 Jan 2021 at 14:52:15">
            <a:hlinkClick r:id="" action="ppaction://media"/>
            <a:extLst>
              <a:ext uri="{FF2B5EF4-FFF2-40B4-BE49-F238E27FC236}">
                <a16:creationId xmlns:a16="http://schemas.microsoft.com/office/drawing/2014/main" id="{A4C7DB3F-E586-C74B-8C05-4C967A6960E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633913" y="3373438"/>
            <a:ext cx="812800" cy="812800"/>
          </a:xfrm>
          <a:prstGeom prst="rect">
            <a:avLst/>
          </a:prstGeom>
        </p:spPr>
      </p:pic>
    </p:spTree>
    <p:extLst>
      <p:ext uri="{BB962C8B-B14F-4D97-AF65-F5344CB8AC3E}">
        <p14:creationId xmlns:p14="http://schemas.microsoft.com/office/powerpoint/2010/main" val="1941773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147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a:t>large proportion of </a:t>
            </a:r>
            <a:r>
              <a:rPr lang="en-US" sz="2400" dirty="0" err="1"/>
              <a:t>longwave</a:t>
            </a:r>
            <a:r>
              <a:rPr lang="en-US" sz="2400" dirty="0"/>
              <a:t> radiation emitted by the surface is re-radiated back to the surface (and absorbed by the surface) by clouds and so-called greenhouse gases</a:t>
            </a:r>
          </a:p>
        </p:txBody>
      </p:sp>
      <p:sp>
        <p:nvSpPr>
          <p:cNvPr id="3" name="Content Placeholder 2"/>
          <p:cNvSpPr>
            <a:spLocks noGrp="1"/>
          </p:cNvSpPr>
          <p:nvPr>
            <p:ph idx="1"/>
          </p:nvPr>
        </p:nvSpPr>
        <p:spPr/>
        <p:txBody>
          <a:bodyPr/>
          <a:lstStyle/>
          <a:p>
            <a:r>
              <a:rPr lang="en-US" dirty="0"/>
              <a:t>‘trapping’ of </a:t>
            </a:r>
            <a:r>
              <a:rPr lang="en-US" dirty="0" err="1"/>
              <a:t>longwave</a:t>
            </a:r>
            <a:r>
              <a:rPr lang="en-US" dirty="0"/>
              <a:t> radiation naturally maintains temperature on Earth – the ‘natural greenhouse effect’. </a:t>
            </a:r>
          </a:p>
          <a:p>
            <a:r>
              <a:rPr lang="en-US" dirty="0"/>
              <a:t>Without this, temperature much less that it presently is (-19C)</a:t>
            </a:r>
          </a:p>
        </p:txBody>
      </p:sp>
      <p:pic>
        <p:nvPicPr>
          <p:cNvPr id="4" name="Audio Recording 11 Jan 2021 at 14:52:57" descr="Audio Recording 11 Jan 2021 at 14:52:57">
            <a:hlinkClick r:id="" action="ppaction://media"/>
            <a:extLst>
              <a:ext uri="{FF2B5EF4-FFF2-40B4-BE49-F238E27FC236}">
                <a16:creationId xmlns:a16="http://schemas.microsoft.com/office/drawing/2014/main" id="{E11E910A-883C-CE4C-AE52-0882DECE3FE1}"/>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4633913" y="3373438"/>
            <a:ext cx="812800" cy="812800"/>
          </a:xfrm>
          <a:prstGeom prst="rect">
            <a:avLst/>
          </a:prstGeom>
        </p:spPr>
      </p:pic>
    </p:spTree>
    <p:extLst>
      <p:ext uri="{BB962C8B-B14F-4D97-AF65-F5344CB8AC3E}">
        <p14:creationId xmlns:p14="http://schemas.microsoft.com/office/powerpoint/2010/main" val="935408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334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Atmospheric absorption</a:t>
            </a:r>
            <a:endParaRPr lang="en-US" dirty="0"/>
          </a:p>
        </p:txBody>
      </p:sp>
      <p:pic>
        <p:nvPicPr>
          <p:cNvPr id="4" name="Content Placeholder 3"/>
          <p:cNvPicPr>
            <a:picLocks noGrp="1" noChangeAspect="1"/>
          </p:cNvPicPr>
          <p:nvPr>
            <p:ph idx="1"/>
          </p:nvPr>
        </p:nvPicPr>
        <p:blipFill>
          <a:blip r:embed="rId5"/>
          <a:srcRect l="-41646" r="-41646"/>
          <a:stretch>
            <a:fillRect/>
          </a:stretch>
        </p:blipFill>
        <p:spPr/>
      </p:pic>
      <p:pic>
        <p:nvPicPr>
          <p:cNvPr id="3" name="Audio Recording 11 Jan 2021 at 14:55:12" descr="Audio Recording 11 Jan 2021 at 14:55:12">
            <a:hlinkClick r:id="" action="ppaction://media"/>
            <a:extLst>
              <a:ext uri="{FF2B5EF4-FFF2-40B4-BE49-F238E27FC236}">
                <a16:creationId xmlns:a16="http://schemas.microsoft.com/office/drawing/2014/main" id="{93DEFCF5-C206-3E46-83FE-24C4178A886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633913" y="3373438"/>
            <a:ext cx="812800" cy="812800"/>
          </a:xfrm>
          <a:prstGeom prst="rect">
            <a:avLst/>
          </a:prstGeom>
        </p:spPr>
      </p:pic>
    </p:spTree>
    <p:extLst>
      <p:ext uri="{BB962C8B-B14F-4D97-AF65-F5344CB8AC3E}">
        <p14:creationId xmlns:p14="http://schemas.microsoft.com/office/powerpoint/2010/main" val="3668609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569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(E) Radiative Forcing</a:t>
            </a:r>
            <a:endParaRPr lang="en-US" dirty="0"/>
          </a:p>
        </p:txBody>
      </p:sp>
      <p:sp>
        <p:nvSpPr>
          <p:cNvPr id="3" name="Content Placeholder 2"/>
          <p:cNvSpPr>
            <a:spLocks noGrp="1"/>
          </p:cNvSpPr>
          <p:nvPr>
            <p:ph idx="1"/>
          </p:nvPr>
        </p:nvSpPr>
        <p:spPr/>
        <p:txBody>
          <a:bodyPr/>
          <a:lstStyle/>
          <a:p>
            <a:r>
              <a:rPr lang="en-US" sz="2800" dirty="0"/>
              <a:t>measure of the </a:t>
            </a:r>
            <a:r>
              <a:rPr lang="en-US" sz="2800" i="1" dirty="0" err="1"/>
              <a:t>radiative</a:t>
            </a:r>
            <a:r>
              <a:rPr lang="en-US" sz="2800" dirty="0"/>
              <a:t> impact of components of the climate system</a:t>
            </a:r>
          </a:p>
          <a:p>
            <a:r>
              <a:rPr lang="en-US" sz="2000" dirty="0"/>
              <a:t>“a measure of the influence a factor has in altering the balance of incoming and outgoing energy in the Earth-atmosphere system and is an index of the importance of the factor as a potential climate change mechanism. ... </a:t>
            </a:r>
            <a:r>
              <a:rPr lang="en-US" sz="2000" dirty="0" err="1"/>
              <a:t>radiative</a:t>
            </a:r>
            <a:r>
              <a:rPr lang="en-US" sz="2000" dirty="0"/>
              <a:t> forcing values are for changes relative to preindustrial conditions defined at 1750 and are expressed in watts per square meter (W/m^2).” IPCC AR4</a:t>
            </a:r>
          </a:p>
          <a:p>
            <a:r>
              <a:rPr lang="en-US" sz="2000" dirty="0"/>
              <a:t>AR4: most likely value of (net positive) radiative forcing due to </a:t>
            </a:r>
            <a:r>
              <a:rPr lang="en-US" sz="2000" dirty="0" err="1"/>
              <a:t>anthrogenic</a:t>
            </a:r>
            <a:r>
              <a:rPr lang="en-US" sz="2000" dirty="0"/>
              <a:t> sources is about an order of magnitude larger than the estimated radiative forcing from changes in solar irradiance.</a:t>
            </a:r>
          </a:p>
          <a:p>
            <a:r>
              <a:rPr lang="en-GB" sz="1800" dirty="0"/>
              <a:t>The related concept of </a:t>
            </a:r>
            <a:r>
              <a:rPr lang="en-GB" sz="1800" b="1" dirty="0"/>
              <a:t>Effective Radiative Forcing (ERF), </a:t>
            </a:r>
            <a:r>
              <a:rPr lang="en-GB" sz="1800" dirty="0"/>
              <a:t>the “change in net TOA downward radiative flux after allowing for atmospheric temperatures, water vapour and clouds to adjust, but with surface temperature or a portion of surface conditions unchanged” (WG1AR5 Chapter08, Box 8.1).</a:t>
            </a:r>
            <a:endParaRPr lang="en-US" sz="1400" dirty="0"/>
          </a:p>
        </p:txBody>
      </p:sp>
      <p:pic>
        <p:nvPicPr>
          <p:cNvPr id="4" name="Audio Recording 11 Jan 2021 at 14:55:42" descr="Audio Recording 11 Jan 2021 at 14:55:42">
            <a:hlinkClick r:id="" action="ppaction://media"/>
            <a:extLst>
              <a:ext uri="{FF2B5EF4-FFF2-40B4-BE49-F238E27FC236}">
                <a16:creationId xmlns:a16="http://schemas.microsoft.com/office/drawing/2014/main" id="{7F03E4E4-00BD-3144-96F6-EB1AE5F3CAEB}"/>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4633913" y="3373438"/>
            <a:ext cx="812800" cy="812800"/>
          </a:xfrm>
          <a:prstGeom prst="rect">
            <a:avLst/>
          </a:prstGeom>
        </p:spPr>
      </p:pic>
    </p:spTree>
    <p:extLst>
      <p:ext uri="{BB962C8B-B14F-4D97-AF65-F5344CB8AC3E}">
        <p14:creationId xmlns:p14="http://schemas.microsoft.com/office/powerpoint/2010/main" val="3558225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49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Rockstrom et al. (2009)</a:t>
            </a:r>
          </a:p>
        </p:txBody>
      </p:sp>
      <p:sp>
        <p:nvSpPr>
          <p:cNvPr id="3" name="Content Placeholder 2"/>
          <p:cNvSpPr>
            <a:spLocks noGrp="1"/>
          </p:cNvSpPr>
          <p:nvPr>
            <p:ph idx="1"/>
          </p:nvPr>
        </p:nvSpPr>
        <p:spPr/>
        <p:txBody>
          <a:bodyPr/>
          <a:lstStyle/>
          <a:p>
            <a:r>
              <a:rPr lang="en-US" sz="2400" dirty="0"/>
              <a:t>“human changes to atmospheric CO2 concentrations should not exceed 350 parts per million by volume, and that </a:t>
            </a:r>
            <a:r>
              <a:rPr lang="en-US" sz="2400" dirty="0" err="1"/>
              <a:t>radiative</a:t>
            </a:r>
            <a:r>
              <a:rPr lang="en-US" sz="2400" dirty="0"/>
              <a:t> forcing should not exceed 1 watt per square </a:t>
            </a:r>
            <a:r>
              <a:rPr lang="en-US" sz="2400" dirty="0" err="1"/>
              <a:t>metre</a:t>
            </a:r>
            <a:r>
              <a:rPr lang="en-US" sz="2400" dirty="0"/>
              <a:t> above pre-industrial levels. Transgressing these boundaries will increase the risk of irreversible climate change, such as the loss of major ice sheets, accelerated sea- level rise and abrupt shifts in forest and agricultural systems. Current CO2 concentration stands at 387 </a:t>
            </a:r>
            <a:r>
              <a:rPr lang="en-US" sz="2400" dirty="0" err="1"/>
              <a:t>p.p.m.v</a:t>
            </a:r>
            <a:r>
              <a:rPr lang="en-US" sz="2400" dirty="0"/>
              <a:t>. and the change in </a:t>
            </a:r>
            <a:r>
              <a:rPr lang="en-US" sz="2400" dirty="0" err="1"/>
              <a:t>radiative</a:t>
            </a:r>
            <a:r>
              <a:rPr lang="en-US" sz="2400" dirty="0"/>
              <a:t> forcing is 1.5 W m^-2”</a:t>
            </a:r>
          </a:p>
        </p:txBody>
      </p:sp>
      <p:sp>
        <p:nvSpPr>
          <p:cNvPr id="4" name="TextBox 3"/>
          <p:cNvSpPr txBox="1"/>
          <p:nvPr/>
        </p:nvSpPr>
        <p:spPr>
          <a:xfrm>
            <a:off x="504825" y="4767742"/>
            <a:ext cx="8981946" cy="493084"/>
          </a:xfrm>
          <a:prstGeom prst="rect">
            <a:avLst/>
          </a:prstGeom>
          <a:noFill/>
        </p:spPr>
        <p:txBody>
          <a:bodyPr wrap="none" rtlCol="0">
            <a:spAutoFit/>
          </a:bodyPr>
          <a:lstStyle/>
          <a:p>
            <a:r>
              <a:rPr lang="en-US" sz="2800" dirty="0"/>
              <a:t>What </a:t>
            </a:r>
            <a:r>
              <a:rPr lang="en-US" sz="2800"/>
              <a:t>about more recently? </a:t>
            </a:r>
            <a:r>
              <a:rPr lang="en-US" sz="2800" dirty="0"/>
              <a:t>Paris agreement Dec 2015:</a:t>
            </a:r>
          </a:p>
        </p:txBody>
      </p:sp>
      <p:sp>
        <p:nvSpPr>
          <p:cNvPr id="5" name="Rectangle 4"/>
          <p:cNvSpPr/>
          <p:nvPr/>
        </p:nvSpPr>
        <p:spPr>
          <a:xfrm>
            <a:off x="287784" y="5364013"/>
            <a:ext cx="8640960" cy="1122871"/>
          </a:xfrm>
          <a:prstGeom prst="rect">
            <a:avLst/>
          </a:prstGeom>
        </p:spPr>
        <p:txBody>
          <a:bodyPr wrap="square">
            <a:spAutoFit/>
          </a:bodyPr>
          <a:lstStyle/>
          <a:p>
            <a:pPr algn="just"/>
            <a:r>
              <a:rPr lang="en-US" sz="1800" dirty="0">
                <a:latin typeface="camingodos_prolight" charset="0"/>
              </a:rPr>
              <a:t>The Paris Agreement’s central aim is to strengthen the global response to the threat of climate change by keeping a global temperature rise this century well below 2 degrees Celsius above pre-industrial levels and to pursue efforts to limit the temperature increase even further to 1.5 degrees Celsius.</a:t>
            </a:r>
            <a:endParaRPr lang="en-US" sz="1800" dirty="0"/>
          </a:p>
        </p:txBody>
      </p:sp>
      <p:sp>
        <p:nvSpPr>
          <p:cNvPr id="6" name="Rectangle 5"/>
          <p:cNvSpPr/>
          <p:nvPr/>
        </p:nvSpPr>
        <p:spPr>
          <a:xfrm>
            <a:off x="3871523" y="6165578"/>
            <a:ext cx="5918143" cy="321306"/>
          </a:xfrm>
          <a:prstGeom prst="rect">
            <a:avLst/>
          </a:prstGeom>
        </p:spPr>
        <p:txBody>
          <a:bodyPr wrap="square">
            <a:spAutoFit/>
          </a:bodyPr>
          <a:lstStyle/>
          <a:p>
            <a:pPr algn="just"/>
            <a:r>
              <a:rPr lang="en-US" sz="1600" b="1" dirty="0"/>
              <a:t>http://</a:t>
            </a:r>
            <a:r>
              <a:rPr lang="en-US" sz="1600" b="1" dirty="0" err="1"/>
              <a:t>bigpicture.unfccc.int</a:t>
            </a:r>
            <a:r>
              <a:rPr lang="en-US" sz="1600" b="1" dirty="0"/>
              <a:t>/#content-the-</a:t>
            </a:r>
            <a:r>
              <a:rPr lang="en-US" sz="1600" b="1" dirty="0" err="1"/>
              <a:t>paris</a:t>
            </a:r>
            <a:r>
              <a:rPr lang="en-US" sz="1600" b="1" dirty="0"/>
              <a:t>-</a:t>
            </a:r>
            <a:r>
              <a:rPr lang="en-US" sz="1600" b="1" dirty="0" err="1"/>
              <a:t>agreemen</a:t>
            </a:r>
            <a:endParaRPr lang="en-US" sz="1600" b="1" dirty="0"/>
          </a:p>
        </p:txBody>
      </p:sp>
      <p:pic>
        <p:nvPicPr>
          <p:cNvPr id="7" name="Audio Recording 11 Jan 2021 at 15:00:37" descr="Audio Recording 11 Jan 2021 at 15:00:37">
            <a:hlinkClick r:id="" action="ppaction://media"/>
            <a:extLst>
              <a:ext uri="{FF2B5EF4-FFF2-40B4-BE49-F238E27FC236}">
                <a16:creationId xmlns:a16="http://schemas.microsoft.com/office/drawing/2014/main" id="{8F5ACD4B-53F4-0B45-A63B-573BB743AB53}"/>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4633913" y="3373438"/>
            <a:ext cx="812800" cy="812800"/>
          </a:xfrm>
          <a:prstGeom prst="rect">
            <a:avLst/>
          </a:prstGeom>
        </p:spPr>
      </p:pic>
    </p:spTree>
    <p:extLst>
      <p:ext uri="{BB962C8B-B14F-4D97-AF65-F5344CB8AC3E}">
        <p14:creationId xmlns:p14="http://schemas.microsoft.com/office/powerpoint/2010/main" val="2765217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296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9793" y="301625"/>
            <a:ext cx="3456384" cy="1389979"/>
          </a:xfrm>
        </p:spPr>
        <p:txBody>
          <a:bodyPr/>
          <a:lstStyle/>
          <a:p>
            <a:r>
              <a:rPr lang="en-US" dirty="0" err="1"/>
              <a:t>Radiative</a:t>
            </a:r>
            <a:r>
              <a:rPr lang="en-US" dirty="0"/>
              <a:t> </a:t>
            </a:r>
            <a:r>
              <a:rPr lang="en-US" dirty="0" err="1"/>
              <a:t>forcings</a:t>
            </a:r>
            <a:endParaRPr lang="en-US" dirty="0"/>
          </a:p>
        </p:txBody>
      </p:sp>
      <p:pic>
        <p:nvPicPr>
          <p:cNvPr id="4" name="Content Placeholder 3"/>
          <p:cNvPicPr>
            <a:picLocks noGrp="1" noChangeAspect="1"/>
          </p:cNvPicPr>
          <p:nvPr>
            <p:ph idx="1"/>
          </p:nvPr>
        </p:nvPicPr>
        <p:blipFill>
          <a:blip r:embed="rId5"/>
          <a:srcRect l="-54662" r="-54662"/>
          <a:stretch>
            <a:fillRect/>
          </a:stretch>
        </p:blipFill>
        <p:spPr>
          <a:xfrm>
            <a:off x="1079872" y="323453"/>
            <a:ext cx="11956592" cy="6576963"/>
          </a:xfrm>
        </p:spPr>
      </p:pic>
      <p:sp>
        <p:nvSpPr>
          <p:cNvPr id="5" name="TextBox 4"/>
          <p:cNvSpPr txBox="1"/>
          <p:nvPr/>
        </p:nvSpPr>
        <p:spPr>
          <a:xfrm>
            <a:off x="-31973" y="2339677"/>
            <a:ext cx="4464496" cy="3372615"/>
          </a:xfrm>
          <a:prstGeom prst="rect">
            <a:avLst/>
          </a:prstGeom>
          <a:noFill/>
        </p:spPr>
        <p:txBody>
          <a:bodyPr wrap="square" rtlCol="0">
            <a:spAutoFit/>
          </a:bodyPr>
          <a:lstStyle/>
          <a:p>
            <a:r>
              <a:rPr lang="en-US" sz="2400" b="1" dirty="0"/>
              <a:t>RF for different mechanisms</a:t>
            </a:r>
          </a:p>
          <a:p>
            <a:r>
              <a:rPr lang="en-US" sz="2400" dirty="0"/>
              <a:t>most significant anthropogenic positive RF term is CO2 followed by CH4, Tropospheric O3, Halocarbons, NO2, (natural) Solar irradiance variations, and black carbon effects on snow (lowering snow albedo).</a:t>
            </a:r>
          </a:p>
        </p:txBody>
      </p:sp>
      <p:pic>
        <p:nvPicPr>
          <p:cNvPr id="3" name="Audio Recording 11 Jan 2021 at 15:02:12" descr="Audio Recording 11 Jan 2021 at 15:02:12">
            <a:hlinkClick r:id="" action="ppaction://media"/>
            <a:extLst>
              <a:ext uri="{FF2B5EF4-FFF2-40B4-BE49-F238E27FC236}">
                <a16:creationId xmlns:a16="http://schemas.microsoft.com/office/drawing/2014/main" id="{200B537F-55DA-0C48-855C-6C149F591C0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633913" y="3373438"/>
            <a:ext cx="812800" cy="812800"/>
          </a:xfrm>
          <a:prstGeom prst="rect">
            <a:avLst/>
          </a:prstGeom>
        </p:spPr>
      </p:pic>
    </p:spTree>
    <p:extLst>
      <p:ext uri="{BB962C8B-B14F-4D97-AF65-F5344CB8AC3E}">
        <p14:creationId xmlns:p14="http://schemas.microsoft.com/office/powerpoint/2010/main" val="3895397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846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Aims of lecture</a:t>
            </a:r>
            <a:endParaRPr lang="en-US" dirty="0"/>
          </a:p>
        </p:txBody>
      </p:sp>
      <p:sp>
        <p:nvSpPr>
          <p:cNvPr id="3" name="Content Placeholder 2"/>
          <p:cNvSpPr>
            <a:spLocks noGrp="1"/>
          </p:cNvSpPr>
          <p:nvPr>
            <p:ph idx="1"/>
          </p:nvPr>
        </p:nvSpPr>
        <p:spPr/>
        <p:txBody>
          <a:bodyPr/>
          <a:lstStyle/>
          <a:p>
            <a:r>
              <a:rPr lang="en-US" sz="2400" dirty="0"/>
              <a:t>In this lecture, we will:</a:t>
            </a:r>
          </a:p>
          <a:p>
            <a:pPr>
              <a:buFont typeface="Arial"/>
              <a:buChar char="•"/>
            </a:pPr>
            <a:r>
              <a:rPr lang="en-US" sz="2400" dirty="0"/>
              <a:t>consider the importance of understanding the science of climate change</a:t>
            </a:r>
          </a:p>
          <a:p>
            <a:pPr>
              <a:buFont typeface="Arial"/>
              <a:buChar char="•"/>
            </a:pPr>
            <a:r>
              <a:rPr lang="en-US" sz="2400" dirty="0"/>
              <a:t>look at basic principles of energy transfer in the earth system</a:t>
            </a:r>
          </a:p>
          <a:p>
            <a:pPr>
              <a:buFont typeface="Arial"/>
              <a:buChar char="•"/>
            </a:pPr>
            <a:r>
              <a:rPr lang="en-US" sz="2400" dirty="0"/>
              <a:t>examine greenhouse gases and their sources</a:t>
            </a:r>
          </a:p>
        </p:txBody>
      </p:sp>
      <p:pic>
        <p:nvPicPr>
          <p:cNvPr id="4" name="Audio Recording 11 Jan 2021 at 14:10:50" descr="Audio Recording 11 Jan 2021 at 14:10:50">
            <a:hlinkClick r:id="" action="ppaction://media"/>
            <a:extLst>
              <a:ext uri="{FF2B5EF4-FFF2-40B4-BE49-F238E27FC236}">
                <a16:creationId xmlns:a16="http://schemas.microsoft.com/office/drawing/2014/main" id="{CA3EC642-D6F6-6A42-BEBF-4A7D0724919E}"/>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4633913" y="3373438"/>
            <a:ext cx="812800" cy="812800"/>
          </a:xfrm>
          <a:prstGeom prst="rect">
            <a:avLst/>
          </a:prstGeom>
        </p:spPr>
      </p:pic>
    </p:spTree>
    <p:extLst>
      <p:ext uri="{BB962C8B-B14F-4D97-AF65-F5344CB8AC3E}">
        <p14:creationId xmlns:p14="http://schemas.microsoft.com/office/powerpoint/2010/main" val="19095986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16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Carbon in the Earth System</a:t>
            </a:r>
            <a:endParaRPr lang="en-US" dirty="0"/>
          </a:p>
        </p:txBody>
      </p:sp>
      <p:sp>
        <p:nvSpPr>
          <p:cNvPr id="3" name="Content Placeholder 2"/>
          <p:cNvSpPr>
            <a:spLocks noGrp="1"/>
          </p:cNvSpPr>
          <p:nvPr>
            <p:ph idx="1"/>
          </p:nvPr>
        </p:nvSpPr>
        <p:spPr/>
        <p:txBody>
          <a:bodyPr/>
          <a:lstStyle/>
          <a:p>
            <a:pPr>
              <a:buFont typeface="Arial"/>
              <a:buChar char="•"/>
            </a:pPr>
            <a:r>
              <a:rPr lang="en-US" sz="2400" dirty="0"/>
              <a:t>4th most abundant element in the universe. </a:t>
            </a:r>
          </a:p>
          <a:p>
            <a:pPr>
              <a:buFont typeface="Arial"/>
              <a:buChar char="•"/>
            </a:pPr>
            <a:r>
              <a:rPr lang="en-US" sz="2400" dirty="0"/>
              <a:t>able to bond with itself and many other elements</a:t>
            </a:r>
          </a:p>
          <a:p>
            <a:pPr>
              <a:buFont typeface="Arial"/>
              <a:buChar char="•"/>
            </a:pPr>
            <a:r>
              <a:rPr lang="en-US" sz="2400" dirty="0"/>
              <a:t>forms over 10 million known compounds. </a:t>
            </a:r>
          </a:p>
          <a:p>
            <a:pPr>
              <a:buFont typeface="Arial"/>
              <a:buChar char="•"/>
            </a:pPr>
            <a:r>
              <a:rPr lang="en-US" sz="2400" dirty="0"/>
              <a:t>present </a:t>
            </a:r>
          </a:p>
          <a:p>
            <a:pPr lvl="1">
              <a:buFont typeface="Arial"/>
              <a:buChar char="•"/>
            </a:pPr>
            <a:r>
              <a:rPr lang="en-US" sz="2000" dirty="0"/>
              <a:t>in the atmosphere as CO2, CH4 </a:t>
            </a:r>
            <a:r>
              <a:rPr lang="en-US" sz="2000" dirty="0" err="1"/>
              <a:t>etc</a:t>
            </a:r>
            <a:endParaRPr lang="en-US" sz="2000" dirty="0"/>
          </a:p>
          <a:p>
            <a:pPr lvl="1">
              <a:buFont typeface="Arial"/>
              <a:buChar char="•"/>
            </a:pPr>
            <a:r>
              <a:rPr lang="en-US" sz="2000" dirty="0"/>
              <a:t>in all natural waters as dissolved CO2</a:t>
            </a:r>
          </a:p>
          <a:p>
            <a:pPr lvl="1">
              <a:buFont typeface="Arial"/>
              <a:buChar char="•"/>
            </a:pPr>
            <a:r>
              <a:rPr lang="en-US" sz="2000" dirty="0"/>
              <a:t>in various carbonates in rocks</a:t>
            </a:r>
          </a:p>
          <a:p>
            <a:pPr lvl="1">
              <a:buFont typeface="Arial"/>
              <a:buChar char="•"/>
            </a:pPr>
            <a:r>
              <a:rPr lang="en-US" sz="2000" dirty="0"/>
              <a:t>as organic molecules in living and dead organisms in the biosphere . </a:t>
            </a:r>
          </a:p>
        </p:txBody>
      </p:sp>
      <p:pic>
        <p:nvPicPr>
          <p:cNvPr id="4" name="Audio Recording 11 Jan 2021 at 15:03:02" descr="Audio Recording 11 Jan 2021 at 15:03:02">
            <a:hlinkClick r:id="" action="ppaction://media"/>
            <a:extLst>
              <a:ext uri="{FF2B5EF4-FFF2-40B4-BE49-F238E27FC236}">
                <a16:creationId xmlns:a16="http://schemas.microsoft.com/office/drawing/2014/main" id="{1FA6F1AF-DEAC-C541-99DC-470D1A5F6E3F}"/>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4633913" y="3373438"/>
            <a:ext cx="812800" cy="812800"/>
          </a:xfrm>
          <a:prstGeom prst="rect">
            <a:avLst/>
          </a:prstGeom>
        </p:spPr>
      </p:pic>
    </p:spTree>
    <p:extLst>
      <p:ext uri="{BB962C8B-B14F-4D97-AF65-F5344CB8AC3E}">
        <p14:creationId xmlns:p14="http://schemas.microsoft.com/office/powerpoint/2010/main" val="395771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534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Carbon in the Earth System</a:t>
            </a:r>
            <a:endParaRPr lang="en-US" dirty="0"/>
          </a:p>
        </p:txBody>
      </p:sp>
      <p:sp>
        <p:nvSpPr>
          <p:cNvPr id="3" name="Content Placeholder 2"/>
          <p:cNvSpPr>
            <a:spLocks noGrp="1"/>
          </p:cNvSpPr>
          <p:nvPr>
            <p:ph idx="1"/>
          </p:nvPr>
        </p:nvSpPr>
        <p:spPr/>
        <p:txBody>
          <a:bodyPr/>
          <a:lstStyle/>
          <a:p>
            <a:r>
              <a:rPr lang="en-US" sz="2400" dirty="0"/>
              <a:t>also important in </a:t>
            </a:r>
            <a:r>
              <a:rPr lang="en-US" sz="2400" dirty="0" err="1"/>
              <a:t>radiative</a:t>
            </a:r>
            <a:r>
              <a:rPr lang="en-US" sz="2400" dirty="0"/>
              <a:t> forcing </a:t>
            </a:r>
          </a:p>
          <a:p>
            <a:r>
              <a:rPr lang="en-US" sz="2400" dirty="0"/>
              <a:t>Directly</a:t>
            </a:r>
          </a:p>
          <a:p>
            <a:pPr>
              <a:buFont typeface="Arial"/>
              <a:buChar char="•"/>
            </a:pPr>
            <a:r>
              <a:rPr lang="en-US" sz="2400" dirty="0"/>
              <a:t>Halocarbons in the atmosphere </a:t>
            </a:r>
          </a:p>
          <a:p>
            <a:pPr>
              <a:buFont typeface="Arial"/>
              <a:buChar char="•"/>
            </a:pPr>
            <a:r>
              <a:rPr lang="en-US" sz="2400" dirty="0"/>
              <a:t>black carbon deposits on snow</a:t>
            </a:r>
          </a:p>
          <a:p>
            <a:r>
              <a:rPr lang="en-US" sz="2400" dirty="0"/>
              <a:t>indirectly </a:t>
            </a:r>
          </a:p>
          <a:p>
            <a:pPr>
              <a:buFont typeface="Arial"/>
              <a:buChar char="•"/>
            </a:pPr>
            <a:r>
              <a:rPr lang="en-US" sz="2400" dirty="0"/>
              <a:t>elsewhere (e.g. land cover change).</a:t>
            </a:r>
          </a:p>
          <a:p>
            <a:pPr>
              <a:buFont typeface="Arial"/>
              <a:buChar char="•"/>
            </a:pPr>
            <a:endParaRPr lang="en-US" sz="2400" dirty="0"/>
          </a:p>
          <a:p>
            <a:pPr>
              <a:buFont typeface="Arial"/>
              <a:buChar char="•"/>
            </a:pPr>
            <a:r>
              <a:rPr lang="en-US" sz="2400" dirty="0">
                <a:solidFill>
                  <a:srgbClr val="FF0000"/>
                </a:solidFill>
              </a:rPr>
              <a:t>See </a:t>
            </a:r>
            <a:r>
              <a:rPr lang="en-GB" sz="2400" dirty="0" err="1">
                <a:solidFill>
                  <a:srgbClr val="FF0000"/>
                </a:solidFill>
                <a:latin typeface="Arial" panose="020B0604020202020204" pitchFamily="34" charset="0"/>
                <a:cs typeface="Arial" panose="020B0604020202020204" pitchFamily="34" charset="0"/>
              </a:rPr>
              <a:t>Friedlingstein</a:t>
            </a:r>
            <a:r>
              <a:rPr lang="en-GB" sz="2400" dirty="0">
                <a:solidFill>
                  <a:srgbClr val="6A6A6A"/>
                </a:solidFill>
                <a:latin typeface="Verdana" panose="020B0604030504040204" pitchFamily="34" charset="0"/>
              </a:rPr>
              <a:t> </a:t>
            </a:r>
            <a:r>
              <a:rPr lang="en-US" sz="2400" dirty="0">
                <a:solidFill>
                  <a:srgbClr val="FF0000"/>
                </a:solidFill>
              </a:rPr>
              <a:t>et al 2020 Global Carbon Budget 2020 for the most up-to-date figures including key details of HOW different components are estimated</a:t>
            </a:r>
          </a:p>
        </p:txBody>
      </p:sp>
      <p:pic>
        <p:nvPicPr>
          <p:cNvPr id="4" name="Audio Recording 11 Jan 2021 at 15:03:38" descr="Audio Recording 11 Jan 2021 at 15:03:38">
            <a:hlinkClick r:id="" action="ppaction://media"/>
            <a:extLst>
              <a:ext uri="{FF2B5EF4-FFF2-40B4-BE49-F238E27FC236}">
                <a16:creationId xmlns:a16="http://schemas.microsoft.com/office/drawing/2014/main" id="{64FA16D6-DFD1-CB4E-A6B6-88ABEAD2CB14}"/>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4633913" y="3373438"/>
            <a:ext cx="812800" cy="812800"/>
          </a:xfrm>
          <a:prstGeom prst="rect">
            <a:avLst/>
          </a:prstGeom>
        </p:spPr>
      </p:pic>
    </p:spTree>
    <p:extLst>
      <p:ext uri="{BB962C8B-B14F-4D97-AF65-F5344CB8AC3E}">
        <p14:creationId xmlns:p14="http://schemas.microsoft.com/office/powerpoint/2010/main" val="2728839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899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Atmospheric Carbon and Greenhouse Gases</a:t>
            </a:r>
            <a:endParaRPr lang="en-US" dirty="0"/>
          </a:p>
        </p:txBody>
      </p:sp>
      <p:pic>
        <p:nvPicPr>
          <p:cNvPr id="4" name="Content Placeholder 3"/>
          <p:cNvPicPr>
            <a:picLocks noGrp="1" noChangeAspect="1"/>
          </p:cNvPicPr>
          <p:nvPr>
            <p:ph idx="1"/>
          </p:nvPr>
        </p:nvPicPr>
        <p:blipFill>
          <a:blip r:embed="rId5"/>
          <a:srcRect l="-10878" r="-10878"/>
          <a:stretch>
            <a:fillRect/>
          </a:stretch>
        </p:blipFill>
        <p:spPr/>
      </p:pic>
      <p:grpSp>
        <p:nvGrpSpPr>
          <p:cNvPr id="6" name="Group 5">
            <a:extLst>
              <a:ext uri="{FF2B5EF4-FFF2-40B4-BE49-F238E27FC236}">
                <a16:creationId xmlns:a16="http://schemas.microsoft.com/office/drawing/2014/main" id="{00ED4D02-8F16-B64B-A7D3-9367D8672CCD}"/>
              </a:ext>
            </a:extLst>
          </p:cNvPr>
          <p:cNvGrpSpPr/>
          <p:nvPr/>
        </p:nvGrpSpPr>
        <p:grpSpPr>
          <a:xfrm>
            <a:off x="0" y="179437"/>
            <a:ext cx="10080625" cy="7237372"/>
            <a:chOff x="0" y="179437"/>
            <a:chExt cx="10080625" cy="7237372"/>
          </a:xfrm>
        </p:grpSpPr>
        <p:pic>
          <p:nvPicPr>
            <p:cNvPr id="3" name="Picture 2">
              <a:extLst>
                <a:ext uri="{FF2B5EF4-FFF2-40B4-BE49-F238E27FC236}">
                  <a16:creationId xmlns:a16="http://schemas.microsoft.com/office/drawing/2014/main" id="{AFF4FA49-10F3-4440-AD11-94D5843A5674}"/>
                </a:ext>
              </a:extLst>
            </p:cNvPr>
            <p:cNvPicPr>
              <a:picLocks noChangeAspect="1"/>
            </p:cNvPicPr>
            <p:nvPr/>
          </p:nvPicPr>
          <p:blipFill>
            <a:blip r:embed="rId6"/>
            <a:stretch>
              <a:fillRect/>
            </a:stretch>
          </p:blipFill>
          <p:spPr>
            <a:xfrm>
              <a:off x="0" y="179437"/>
              <a:ext cx="10080625" cy="7237372"/>
            </a:xfrm>
            <a:prstGeom prst="rect">
              <a:avLst/>
            </a:prstGeom>
          </p:spPr>
        </p:pic>
        <p:sp>
          <p:nvSpPr>
            <p:cNvPr id="5" name="TextBox 4">
              <a:extLst>
                <a:ext uri="{FF2B5EF4-FFF2-40B4-BE49-F238E27FC236}">
                  <a16:creationId xmlns:a16="http://schemas.microsoft.com/office/drawing/2014/main" id="{EC39665E-2827-634C-8954-71771E2AE9A7}"/>
                </a:ext>
              </a:extLst>
            </p:cNvPr>
            <p:cNvSpPr txBox="1"/>
            <p:nvPr/>
          </p:nvSpPr>
          <p:spPr>
            <a:xfrm>
              <a:off x="6710066" y="5940077"/>
              <a:ext cx="3116559" cy="378565"/>
            </a:xfrm>
            <a:prstGeom prst="rect">
              <a:avLst/>
            </a:prstGeom>
            <a:noFill/>
          </p:spPr>
          <p:txBody>
            <a:bodyPr wrap="none" rtlCol="0">
              <a:spAutoFit/>
            </a:bodyPr>
            <a:lstStyle/>
            <a:p>
              <a:r>
                <a:rPr lang="en-US" sz="2000" dirty="0"/>
                <a:t>From Le </a:t>
              </a:r>
              <a:r>
                <a:rPr lang="en-US" sz="2000" dirty="0" err="1"/>
                <a:t>Quéré</a:t>
              </a:r>
              <a:r>
                <a:rPr lang="en-US" sz="2000" dirty="0"/>
                <a:t> et al 2018</a:t>
              </a:r>
            </a:p>
          </p:txBody>
        </p:sp>
      </p:grpSp>
      <p:pic>
        <p:nvPicPr>
          <p:cNvPr id="7" name="Audio Recording 11 Jan 2021 at 15:09:05" descr="Audio Recording 11 Jan 2021 at 15:09:05">
            <a:hlinkClick r:id="" action="ppaction://media"/>
            <a:extLst>
              <a:ext uri="{FF2B5EF4-FFF2-40B4-BE49-F238E27FC236}">
                <a16:creationId xmlns:a16="http://schemas.microsoft.com/office/drawing/2014/main" id="{7F155813-0D99-3648-AED5-4ABA6FB9B1A4}"/>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4633913" y="3373438"/>
            <a:ext cx="812800" cy="812800"/>
          </a:xfrm>
          <a:prstGeom prst="rect">
            <a:avLst/>
          </a:prstGeom>
        </p:spPr>
      </p:pic>
    </p:spTree>
    <p:extLst>
      <p:ext uri="{BB962C8B-B14F-4D97-AF65-F5344CB8AC3E}">
        <p14:creationId xmlns:p14="http://schemas.microsoft.com/office/powerpoint/2010/main" val="2155300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50432"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1" fill="hold" display="0">
                  <p:stCondLst>
                    <p:cond delay="indefinite"/>
                  </p:stCondLst>
                  <p:endCondLst>
                    <p:cond evt="onStopAudio" delay="0">
                      <p:tgtEl>
                        <p:sldTgt/>
                      </p:tgtEl>
                    </p:cond>
                  </p:endCondLst>
                </p:cTn>
                <p:tgtEl>
                  <p:spTgt spid="7"/>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D1CB1133-93BA-DE43-AC87-BA2D2DAED800}"/>
              </a:ext>
            </a:extLst>
          </p:cNvPr>
          <p:cNvPicPr>
            <a:picLocks noGrp="1" noChangeAspect="1"/>
          </p:cNvPicPr>
          <p:nvPr>
            <p:ph idx="1"/>
          </p:nvPr>
        </p:nvPicPr>
        <p:blipFill>
          <a:blip r:embed="rId4"/>
          <a:stretch>
            <a:fillRect/>
          </a:stretch>
        </p:blipFill>
        <p:spPr>
          <a:xfrm>
            <a:off x="1871960" y="2321417"/>
            <a:ext cx="5023328" cy="3896668"/>
          </a:xfrm>
        </p:spPr>
      </p:pic>
      <p:pic>
        <p:nvPicPr>
          <p:cNvPr id="4098" name="Picture 2">
            <a:extLst>
              <a:ext uri="{FF2B5EF4-FFF2-40B4-BE49-F238E27FC236}">
                <a16:creationId xmlns:a16="http://schemas.microsoft.com/office/drawing/2014/main" id="{3E2C5D6C-BB7E-D246-9ABA-ACC2E1C18E3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20942" y="1630006"/>
            <a:ext cx="6746618" cy="505004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Annual cycles</a:t>
            </a:r>
          </a:p>
        </p:txBody>
      </p:sp>
      <p:sp>
        <p:nvSpPr>
          <p:cNvPr id="7" name="Rectangle 6">
            <a:extLst>
              <a:ext uri="{FF2B5EF4-FFF2-40B4-BE49-F238E27FC236}">
                <a16:creationId xmlns:a16="http://schemas.microsoft.com/office/drawing/2014/main" id="{1EB351F5-B35E-B044-8E57-9656803A2AA8}"/>
              </a:ext>
            </a:extLst>
          </p:cNvPr>
          <p:cNvSpPr/>
          <p:nvPr/>
        </p:nvSpPr>
        <p:spPr>
          <a:xfrm>
            <a:off x="2592040" y="6360742"/>
            <a:ext cx="5277977" cy="378565"/>
          </a:xfrm>
          <a:prstGeom prst="rect">
            <a:avLst/>
          </a:prstGeom>
        </p:spPr>
        <p:txBody>
          <a:bodyPr wrap="square">
            <a:spAutoFit/>
          </a:bodyPr>
          <a:lstStyle/>
          <a:p>
            <a:r>
              <a:rPr lang="en-US" sz="2000" dirty="0"/>
              <a:t>https://</a:t>
            </a:r>
            <a:r>
              <a:rPr lang="en-US" sz="2000" dirty="0" err="1"/>
              <a:t>www.esrl.noaa.gov</a:t>
            </a:r>
            <a:r>
              <a:rPr lang="en-US" sz="2000" dirty="0"/>
              <a:t>/</a:t>
            </a:r>
            <a:r>
              <a:rPr lang="en-US" sz="2000" dirty="0" err="1"/>
              <a:t>gmd</a:t>
            </a:r>
            <a:r>
              <a:rPr lang="en-US" sz="2000" dirty="0"/>
              <a:t>/</a:t>
            </a:r>
            <a:r>
              <a:rPr lang="en-US" sz="2000" dirty="0" err="1"/>
              <a:t>ccgg</a:t>
            </a:r>
            <a:r>
              <a:rPr lang="en-US" sz="2000" dirty="0"/>
              <a:t>/trends/</a:t>
            </a:r>
          </a:p>
        </p:txBody>
      </p:sp>
      <p:pic>
        <p:nvPicPr>
          <p:cNvPr id="3" name="Audio Recording 11 Jan 2021 at 15:10:24" descr="Audio Recording 11 Jan 2021 at 15:10:24">
            <a:hlinkClick r:id="" action="ppaction://media"/>
            <a:extLst>
              <a:ext uri="{FF2B5EF4-FFF2-40B4-BE49-F238E27FC236}">
                <a16:creationId xmlns:a16="http://schemas.microsoft.com/office/drawing/2014/main" id="{66301C2D-8CCA-CE42-8618-9E85AA235D1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633913" y="3373438"/>
            <a:ext cx="812800" cy="812800"/>
          </a:xfrm>
          <a:prstGeom prst="rect">
            <a:avLst/>
          </a:prstGeom>
        </p:spPr>
      </p:pic>
    </p:spTree>
    <p:extLst>
      <p:ext uri="{BB962C8B-B14F-4D97-AF65-F5344CB8AC3E}">
        <p14:creationId xmlns:p14="http://schemas.microsoft.com/office/powerpoint/2010/main" val="3280865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219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 emissions (2006)</a:t>
            </a:r>
          </a:p>
        </p:txBody>
      </p:sp>
      <p:pic>
        <p:nvPicPr>
          <p:cNvPr id="4" name="Content Placeholder 3"/>
          <p:cNvPicPr>
            <a:picLocks noGrp="1" noChangeAspect="1"/>
          </p:cNvPicPr>
          <p:nvPr>
            <p:ph idx="1"/>
          </p:nvPr>
        </p:nvPicPr>
        <p:blipFill>
          <a:blip r:embed="rId5"/>
          <a:srcRect l="-42178" r="-42178"/>
          <a:stretch>
            <a:fillRect/>
          </a:stretch>
        </p:blipFill>
        <p:spPr>
          <a:xfrm>
            <a:off x="215776" y="1979637"/>
            <a:ext cx="9067800" cy="4987925"/>
          </a:xfrm>
        </p:spPr>
      </p:pic>
      <p:pic>
        <p:nvPicPr>
          <p:cNvPr id="3" name="Audio Recording 11 Jan 2021 at 15:11:42" descr="Audio Recording 11 Jan 2021 at 15:11:42">
            <a:hlinkClick r:id="" action="ppaction://media"/>
            <a:extLst>
              <a:ext uri="{FF2B5EF4-FFF2-40B4-BE49-F238E27FC236}">
                <a16:creationId xmlns:a16="http://schemas.microsoft.com/office/drawing/2014/main" id="{86E61647-85DE-7F4D-9649-4919520A242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633913" y="3373438"/>
            <a:ext cx="812800" cy="812800"/>
          </a:xfrm>
          <a:prstGeom prst="rect">
            <a:avLst/>
          </a:prstGeom>
        </p:spPr>
      </p:pic>
    </p:spTree>
    <p:extLst>
      <p:ext uri="{BB962C8B-B14F-4D97-AF65-F5344CB8AC3E}">
        <p14:creationId xmlns:p14="http://schemas.microsoft.com/office/powerpoint/2010/main" val="589185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740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DD6FE-483D-F04A-9FE1-277296EA230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A47FAFF-1DCA-AF44-9032-D0D9A40621CE}"/>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C6888F25-CF87-EE4F-9686-18C80D1835D9}"/>
              </a:ext>
            </a:extLst>
          </p:cNvPr>
          <p:cNvPicPr>
            <a:picLocks noChangeAspect="1"/>
          </p:cNvPicPr>
          <p:nvPr/>
        </p:nvPicPr>
        <p:blipFill>
          <a:blip r:embed="rId4"/>
          <a:stretch>
            <a:fillRect/>
          </a:stretch>
        </p:blipFill>
        <p:spPr>
          <a:xfrm>
            <a:off x="30162" y="1587"/>
            <a:ext cx="10020300" cy="7556500"/>
          </a:xfrm>
          <a:prstGeom prst="rect">
            <a:avLst/>
          </a:prstGeom>
        </p:spPr>
      </p:pic>
      <p:pic>
        <p:nvPicPr>
          <p:cNvPr id="4" name="Audio Recording 11 Jan 2021 at 15:13:13" descr="Audio Recording 11 Jan 2021 at 15:13:13">
            <a:hlinkClick r:id="" action="ppaction://media"/>
            <a:extLst>
              <a:ext uri="{FF2B5EF4-FFF2-40B4-BE49-F238E27FC236}">
                <a16:creationId xmlns:a16="http://schemas.microsoft.com/office/drawing/2014/main" id="{44ABEEF7-CB69-AD4A-957D-4D91F4900FA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633913" y="3373438"/>
            <a:ext cx="812800" cy="812800"/>
          </a:xfrm>
          <a:prstGeom prst="rect">
            <a:avLst/>
          </a:prstGeom>
        </p:spPr>
      </p:pic>
    </p:spTree>
    <p:extLst>
      <p:ext uri="{BB962C8B-B14F-4D97-AF65-F5344CB8AC3E}">
        <p14:creationId xmlns:p14="http://schemas.microsoft.com/office/powerpoint/2010/main" val="732833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905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Global trends</a:t>
            </a:r>
          </a:p>
        </p:txBody>
      </p:sp>
      <p:pic>
        <p:nvPicPr>
          <p:cNvPr id="5" name="Audio Recording 11 Jan 2021 at 15:15:34" descr="Audio Recording 11 Jan 2021 at 15:15:34">
            <a:hlinkClick r:id="" action="ppaction://media"/>
            <a:extLst>
              <a:ext uri="{FF2B5EF4-FFF2-40B4-BE49-F238E27FC236}">
                <a16:creationId xmlns:a16="http://schemas.microsoft.com/office/drawing/2014/main" id="{A753584D-E400-1F4C-9CB7-5214D73621D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633913" y="3373438"/>
            <a:ext cx="812800" cy="812800"/>
          </a:xfrm>
          <a:prstGeom prst="rect">
            <a:avLst/>
          </a:prstGeom>
        </p:spPr>
      </p:pic>
      <p:pic>
        <p:nvPicPr>
          <p:cNvPr id="5122" name="Picture 2">
            <a:extLst>
              <a:ext uri="{FF2B5EF4-FFF2-40B4-BE49-F238E27FC236}">
                <a16:creationId xmlns:a16="http://schemas.microsoft.com/office/drawing/2014/main" id="{88E43EA4-7311-934C-B24C-02EE9AAA124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35088" y="0"/>
            <a:ext cx="7408862" cy="7559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7689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928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Global trends</a:t>
            </a:r>
          </a:p>
        </p:txBody>
      </p:sp>
      <p:sp>
        <p:nvSpPr>
          <p:cNvPr id="7" name="Rectangle 6">
            <a:extLst>
              <a:ext uri="{FF2B5EF4-FFF2-40B4-BE49-F238E27FC236}">
                <a16:creationId xmlns:a16="http://schemas.microsoft.com/office/drawing/2014/main" id="{5374D427-BA42-B545-9FB3-D347595E2BA1}"/>
              </a:ext>
            </a:extLst>
          </p:cNvPr>
          <p:cNvSpPr/>
          <p:nvPr/>
        </p:nvSpPr>
        <p:spPr>
          <a:xfrm>
            <a:off x="6840512" y="6732165"/>
            <a:ext cx="2917452" cy="378565"/>
          </a:xfrm>
          <a:prstGeom prst="rect">
            <a:avLst/>
          </a:prstGeom>
        </p:spPr>
        <p:txBody>
          <a:bodyPr wrap="square">
            <a:spAutoFit/>
          </a:bodyPr>
          <a:lstStyle/>
          <a:p>
            <a:r>
              <a:rPr lang="en-GB" sz="2000" dirty="0">
                <a:solidFill>
                  <a:srgbClr val="333333"/>
                </a:solidFill>
                <a:latin typeface="arial" panose="020B0604020202020204" pitchFamily="34" charset="0"/>
              </a:rPr>
              <a:t>Le </a:t>
            </a:r>
            <a:r>
              <a:rPr lang="en-GB" sz="2000" dirty="0" err="1">
                <a:solidFill>
                  <a:srgbClr val="333333"/>
                </a:solidFill>
                <a:latin typeface="arial" panose="020B0604020202020204" pitchFamily="34" charset="0"/>
              </a:rPr>
              <a:t>Quéré</a:t>
            </a:r>
            <a:r>
              <a:rPr lang="en-GB" sz="2000" dirty="0">
                <a:solidFill>
                  <a:srgbClr val="333333"/>
                </a:solidFill>
                <a:latin typeface="arial" panose="020B0604020202020204" pitchFamily="34" charset="0"/>
              </a:rPr>
              <a:t> et al. 2018</a:t>
            </a:r>
            <a:endParaRPr lang="en-US" sz="2000" dirty="0"/>
          </a:p>
        </p:txBody>
      </p:sp>
      <p:pic>
        <p:nvPicPr>
          <p:cNvPr id="5" name="Picture 4">
            <a:extLst>
              <a:ext uri="{FF2B5EF4-FFF2-40B4-BE49-F238E27FC236}">
                <a16:creationId xmlns:a16="http://schemas.microsoft.com/office/drawing/2014/main" id="{4219D8ED-4BBA-604F-BA60-5E62644EA1E3}"/>
              </a:ext>
            </a:extLst>
          </p:cNvPr>
          <p:cNvPicPr>
            <a:picLocks noChangeAspect="1"/>
          </p:cNvPicPr>
          <p:nvPr/>
        </p:nvPicPr>
        <p:blipFill>
          <a:blip r:embed="rId5"/>
          <a:stretch>
            <a:fillRect/>
          </a:stretch>
        </p:blipFill>
        <p:spPr>
          <a:xfrm>
            <a:off x="4762" y="261937"/>
            <a:ext cx="10071100" cy="7035800"/>
          </a:xfrm>
          <a:prstGeom prst="rect">
            <a:avLst/>
          </a:prstGeom>
        </p:spPr>
      </p:pic>
      <p:pic>
        <p:nvPicPr>
          <p:cNvPr id="3" name="Audio Recording 11 Jan 2021 at 15:17:06" descr="Audio Recording 11 Jan 2021 at 15:17:06">
            <a:hlinkClick r:id="" action="ppaction://media"/>
            <a:extLst>
              <a:ext uri="{FF2B5EF4-FFF2-40B4-BE49-F238E27FC236}">
                <a16:creationId xmlns:a16="http://schemas.microsoft.com/office/drawing/2014/main" id="{6D6DC4AC-A50C-8345-8C20-B5D55D589E4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633913" y="3373438"/>
            <a:ext cx="812800" cy="812800"/>
          </a:xfrm>
          <a:prstGeom prst="rect">
            <a:avLst/>
          </a:prstGeom>
        </p:spPr>
      </p:pic>
    </p:spTree>
    <p:extLst>
      <p:ext uri="{BB962C8B-B14F-4D97-AF65-F5344CB8AC3E}">
        <p14:creationId xmlns:p14="http://schemas.microsoft.com/office/powerpoint/2010/main" val="266810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062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Methane </a:t>
            </a:r>
          </a:p>
        </p:txBody>
      </p:sp>
      <p:pic>
        <p:nvPicPr>
          <p:cNvPr id="4" name="Content Placeholder 3"/>
          <p:cNvPicPr>
            <a:picLocks noGrp="1" noChangeAspect="1"/>
          </p:cNvPicPr>
          <p:nvPr>
            <p:ph idx="1"/>
          </p:nvPr>
        </p:nvPicPr>
        <p:blipFill>
          <a:blip r:embed="rId4"/>
          <a:srcRect t="1491" b="1491"/>
          <a:stretch>
            <a:fillRect/>
          </a:stretch>
        </p:blipFill>
        <p:spPr/>
      </p:pic>
      <p:pic>
        <p:nvPicPr>
          <p:cNvPr id="3" name="Audio Recording 11 Jan 2021 at 15:18:30" descr="Audio Recording 11 Jan 2021 at 15:18:30">
            <a:hlinkClick r:id="" action="ppaction://media"/>
            <a:extLst>
              <a:ext uri="{FF2B5EF4-FFF2-40B4-BE49-F238E27FC236}">
                <a16:creationId xmlns:a16="http://schemas.microsoft.com/office/drawing/2014/main" id="{130A91DB-0C9A-134D-B3F9-3B3907D2050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633913" y="3373438"/>
            <a:ext cx="812800" cy="812800"/>
          </a:xfrm>
          <a:prstGeom prst="rect">
            <a:avLst/>
          </a:prstGeom>
        </p:spPr>
      </p:pic>
    </p:spTree>
    <p:extLst>
      <p:ext uri="{BB962C8B-B14F-4D97-AF65-F5344CB8AC3E}">
        <p14:creationId xmlns:p14="http://schemas.microsoft.com/office/powerpoint/2010/main" val="3913376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232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N2O</a:t>
            </a:r>
          </a:p>
        </p:txBody>
      </p:sp>
      <p:sp>
        <p:nvSpPr>
          <p:cNvPr id="3" name="Content Placeholder 2"/>
          <p:cNvSpPr>
            <a:spLocks noGrp="1"/>
          </p:cNvSpPr>
          <p:nvPr>
            <p:ph idx="1"/>
          </p:nvPr>
        </p:nvSpPr>
        <p:spPr/>
        <p:txBody>
          <a:bodyPr/>
          <a:lstStyle/>
          <a:p>
            <a:r>
              <a:rPr lang="en-US" dirty="0"/>
              <a:t>Anthropogenic activity accounts for around 30% of N2O, with tropical soils and oceanic release account for the majority of the remainder</a:t>
            </a:r>
          </a:p>
        </p:txBody>
      </p:sp>
      <p:pic>
        <p:nvPicPr>
          <p:cNvPr id="6" name="Picture 5">
            <a:extLst>
              <a:ext uri="{FF2B5EF4-FFF2-40B4-BE49-F238E27FC236}">
                <a16:creationId xmlns:a16="http://schemas.microsoft.com/office/drawing/2014/main" id="{4FB1A024-C339-9F49-97C4-D8C607CB7336}"/>
              </a:ext>
            </a:extLst>
          </p:cNvPr>
          <p:cNvPicPr>
            <a:picLocks noChangeAspect="1"/>
          </p:cNvPicPr>
          <p:nvPr/>
        </p:nvPicPr>
        <p:blipFill>
          <a:blip r:embed="rId6"/>
          <a:stretch>
            <a:fillRect/>
          </a:stretch>
        </p:blipFill>
        <p:spPr>
          <a:xfrm>
            <a:off x="3456136" y="3576088"/>
            <a:ext cx="3744416" cy="3195665"/>
          </a:xfrm>
          <a:prstGeom prst="rect">
            <a:avLst/>
          </a:prstGeom>
        </p:spPr>
      </p:pic>
      <p:pic>
        <p:nvPicPr>
          <p:cNvPr id="7" name="Audio Recording 11 Jan 2021 at 15:20:23" descr="Audio Recording 11 Jan 2021 at 15:20:23">
            <a:hlinkClick r:id="" action="ppaction://media"/>
            <a:extLst>
              <a:ext uri="{FF2B5EF4-FFF2-40B4-BE49-F238E27FC236}">
                <a16:creationId xmlns:a16="http://schemas.microsoft.com/office/drawing/2014/main" id="{886D0DD9-084A-B84E-A8F1-4B497C20002A}"/>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4633913" y="3373438"/>
            <a:ext cx="812800" cy="812800"/>
          </a:xfrm>
          <a:prstGeom prst="rect">
            <a:avLst/>
          </a:prstGeom>
        </p:spPr>
      </p:pic>
      <p:pic>
        <p:nvPicPr>
          <p:cNvPr id="8" name="Audio Recording 11 Jan 2021 at 15:21:05" descr="Audio Recording 11 Jan 2021 at 15:21:05">
            <a:hlinkClick r:id="" action="ppaction://media"/>
            <a:extLst>
              <a:ext uri="{FF2B5EF4-FFF2-40B4-BE49-F238E27FC236}">
                <a16:creationId xmlns:a16="http://schemas.microsoft.com/office/drawing/2014/main" id="{EDEA7ABF-3885-AC4C-858D-590CDC21EBEF}"/>
              </a:ext>
            </a:extLst>
          </p:cNvPr>
          <p:cNvPicPr>
            <a:picLocks noChangeAspect="1"/>
          </p:cNvPicPr>
          <p:nvPr>
            <a:audioFile r:link="rId4"/>
            <p:extLst>
              <p:ext uri="{DAA4B4D4-6D71-4841-9C94-3DE7FCFB9230}">
                <p14:media xmlns:p14="http://schemas.microsoft.com/office/powerpoint/2010/main" r:embed="rId3"/>
              </p:ext>
            </p:extLst>
          </p:nvPr>
        </p:nvPicPr>
        <p:blipFill>
          <a:blip r:embed="rId7"/>
          <a:stretch>
            <a:fillRect/>
          </a:stretch>
        </p:blipFill>
        <p:spPr>
          <a:xfrm>
            <a:off x="4633913" y="3373438"/>
            <a:ext cx="812800" cy="812800"/>
          </a:xfrm>
          <a:prstGeom prst="rect">
            <a:avLst/>
          </a:prstGeom>
        </p:spPr>
      </p:pic>
    </p:spTree>
    <p:extLst>
      <p:ext uri="{BB962C8B-B14F-4D97-AF65-F5344CB8AC3E}">
        <p14:creationId xmlns:p14="http://schemas.microsoft.com/office/powerpoint/2010/main" val="3026914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2400"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8368"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1" fill="hold" display="0">
                  <p:stCondLst>
                    <p:cond delay="indefinite"/>
                  </p:stCondLst>
                  <p:endCondLst>
                    <p:cond evt="onStopAudio" delay="0">
                      <p:tgtEl>
                        <p:sldTgt/>
                      </p:tgtEl>
                    </p:cond>
                  </p:endCondLst>
                </p:cTn>
                <p:tgtEl>
                  <p:spTgt spid="7"/>
                </p:tgtEl>
              </p:cMediaNode>
            </p:audio>
            <p:audio>
              <p:cMediaNode vol="80000">
                <p:cTn id="12" fill="hold" display="0">
                  <p:stCondLst>
                    <p:cond delay="indefinite"/>
                  </p:stCondLst>
                  <p:endCondLst>
                    <p:cond evt="onStopAudio" delay="0">
                      <p:tgtEl>
                        <p:sldTgt/>
                      </p:tgtEl>
                    </p:cond>
                  </p:endCondLst>
                </p:cTn>
                <p:tgtEl>
                  <p:spTgt spid="8"/>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t>Terrestrial Climate and Climate Change</a:t>
            </a:r>
            <a:endParaRPr lang="en-US" sz="3600" dirty="0"/>
          </a:p>
        </p:txBody>
      </p:sp>
      <p:sp>
        <p:nvSpPr>
          <p:cNvPr id="3" name="Content Placeholder 2"/>
          <p:cNvSpPr>
            <a:spLocks noGrp="1"/>
          </p:cNvSpPr>
          <p:nvPr>
            <p:ph idx="1"/>
          </p:nvPr>
        </p:nvSpPr>
        <p:spPr/>
        <p:txBody>
          <a:bodyPr/>
          <a:lstStyle/>
          <a:p>
            <a:r>
              <a:rPr lang="en-US" i="1" dirty="0"/>
              <a:t>“(C)</a:t>
            </a:r>
            <a:r>
              <a:rPr lang="en-US" i="1" dirty="0" err="1"/>
              <a:t>limate</a:t>
            </a:r>
            <a:r>
              <a:rPr lang="en-US" i="1" dirty="0"/>
              <a:t> change is a defining issue of our generation. Our responses to the challenges of climate change - accurate prediction, equitable adaptation, and efficient mitigation - will influence the quality of life for ... the world, for generations to come.”</a:t>
            </a:r>
            <a:r>
              <a:rPr lang="en-US" dirty="0"/>
              <a:t> (NASA, 2010).</a:t>
            </a:r>
          </a:p>
          <a:p>
            <a:endParaRPr lang="en-US" dirty="0"/>
          </a:p>
        </p:txBody>
      </p:sp>
    </p:spTree>
    <p:extLst>
      <p:ext uri="{BB962C8B-B14F-4D97-AF65-F5344CB8AC3E}">
        <p14:creationId xmlns:p14="http://schemas.microsoft.com/office/powerpoint/2010/main" val="26605885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halocarbons</a:t>
            </a:r>
          </a:p>
        </p:txBody>
      </p:sp>
      <p:sp>
        <p:nvSpPr>
          <p:cNvPr id="3" name="Content Placeholder 2"/>
          <p:cNvSpPr>
            <a:spLocks noGrp="1"/>
          </p:cNvSpPr>
          <p:nvPr>
            <p:ph idx="1"/>
          </p:nvPr>
        </p:nvSpPr>
        <p:spPr/>
        <p:txBody>
          <a:bodyPr/>
          <a:lstStyle/>
          <a:p>
            <a:r>
              <a:rPr lang="en-US" dirty="0"/>
              <a:t>Refrigerants, aerosols …</a:t>
            </a:r>
          </a:p>
          <a:p>
            <a:endParaRPr lang="en-US" dirty="0"/>
          </a:p>
          <a:p>
            <a:r>
              <a:rPr lang="en-US" dirty="0"/>
              <a:t>Limited by “Montreal Protocol on substances that deplete the Ozone Layer”</a:t>
            </a:r>
          </a:p>
          <a:p>
            <a:endParaRPr lang="en-US" dirty="0"/>
          </a:p>
          <a:p>
            <a:r>
              <a:rPr lang="en-US" dirty="0"/>
              <a:t>Despite control, their continued presence in the atmosphere is of continuing concern for Ozone depletion as well as their role as GHGs.</a:t>
            </a:r>
          </a:p>
          <a:p>
            <a:endParaRPr lang="en-US" dirty="0"/>
          </a:p>
        </p:txBody>
      </p:sp>
      <p:pic>
        <p:nvPicPr>
          <p:cNvPr id="4" name="Audio Recording 11 Jan 2021 at 15:22:25" descr="Audio Recording 11 Jan 2021 at 15:22:25">
            <a:hlinkClick r:id="" action="ppaction://media"/>
            <a:extLst>
              <a:ext uri="{FF2B5EF4-FFF2-40B4-BE49-F238E27FC236}">
                <a16:creationId xmlns:a16="http://schemas.microsoft.com/office/drawing/2014/main" id="{21D96BA5-4579-B44B-9D94-DA4E305CED6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633913" y="3373438"/>
            <a:ext cx="812800" cy="812800"/>
          </a:xfrm>
          <a:prstGeom prst="rect">
            <a:avLst/>
          </a:prstGeom>
        </p:spPr>
      </p:pic>
    </p:spTree>
    <p:extLst>
      <p:ext uri="{BB962C8B-B14F-4D97-AF65-F5344CB8AC3E}">
        <p14:creationId xmlns:p14="http://schemas.microsoft.com/office/powerpoint/2010/main" val="3960841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627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p:sp>
        <p:nvSpPr>
          <p:cNvPr id="3" name="Content Placeholder 2"/>
          <p:cNvSpPr>
            <a:spLocks noGrp="1"/>
          </p:cNvSpPr>
          <p:nvPr>
            <p:ph idx="1"/>
          </p:nvPr>
        </p:nvSpPr>
        <p:spPr/>
        <p:txBody>
          <a:bodyPr/>
          <a:lstStyle/>
          <a:p>
            <a:pPr marL="457200" indent="-457200">
              <a:buFont typeface="Arial"/>
              <a:buChar char="•"/>
            </a:pPr>
            <a:r>
              <a:rPr lang="en-US" sz="2800" i="1" dirty="0"/>
              <a:t>considered the importance of understanding the science of climate change</a:t>
            </a:r>
          </a:p>
          <a:p>
            <a:pPr marL="457200" indent="-457200">
              <a:buFont typeface="Arial"/>
              <a:buChar char="•"/>
            </a:pPr>
            <a:r>
              <a:rPr lang="en-US" sz="2800" i="1" dirty="0"/>
              <a:t>looked at basic principles of energy transfer in the earth system</a:t>
            </a:r>
          </a:p>
          <a:p>
            <a:pPr marL="457200" indent="-457200">
              <a:buFont typeface="Arial"/>
              <a:buChar char="•"/>
            </a:pPr>
            <a:r>
              <a:rPr lang="en-US" sz="2800" i="1" dirty="0"/>
              <a:t>examined greenhouse gases and their sources</a:t>
            </a:r>
          </a:p>
          <a:p>
            <a:pPr marL="457200" indent="-457200">
              <a:buFont typeface="Arial"/>
              <a:buChar char="•"/>
            </a:pPr>
            <a:endParaRPr lang="en-US" sz="2800" dirty="0"/>
          </a:p>
        </p:txBody>
      </p:sp>
      <p:pic>
        <p:nvPicPr>
          <p:cNvPr id="4" name="Audio Recording 11 Jan 2021 at 15:24:33" descr="Audio Recording 11 Jan 2021 at 15:24:33">
            <a:hlinkClick r:id="" action="ppaction://media"/>
            <a:extLst>
              <a:ext uri="{FF2B5EF4-FFF2-40B4-BE49-F238E27FC236}">
                <a16:creationId xmlns:a16="http://schemas.microsoft.com/office/drawing/2014/main" id="{03040171-264B-5A4A-B646-812DB6E6D15B}"/>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4633913" y="3373438"/>
            <a:ext cx="812800" cy="812800"/>
          </a:xfrm>
          <a:prstGeom prst="rect">
            <a:avLst/>
          </a:prstGeom>
        </p:spPr>
      </p:pic>
    </p:spTree>
    <p:extLst>
      <p:ext uri="{BB962C8B-B14F-4D97-AF65-F5344CB8AC3E}">
        <p14:creationId xmlns:p14="http://schemas.microsoft.com/office/powerpoint/2010/main" val="2995414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121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FF551-DAEF-D646-BFCA-E915C71A73AA}"/>
              </a:ext>
            </a:extLst>
          </p:cNvPr>
          <p:cNvSpPr>
            <a:spLocks noGrp="1"/>
          </p:cNvSpPr>
          <p:nvPr>
            <p:ph type="title"/>
          </p:nvPr>
        </p:nvSpPr>
        <p:spPr/>
        <p:txBody>
          <a:bodyPr/>
          <a:lstStyle/>
          <a:p>
            <a:r>
              <a:rPr lang="en-US" dirty="0"/>
              <a:t>Reading</a:t>
            </a:r>
          </a:p>
        </p:txBody>
      </p:sp>
      <p:sp>
        <p:nvSpPr>
          <p:cNvPr id="3" name="Content Placeholder 2">
            <a:extLst>
              <a:ext uri="{FF2B5EF4-FFF2-40B4-BE49-F238E27FC236}">
                <a16:creationId xmlns:a16="http://schemas.microsoft.com/office/drawing/2014/main" id="{1C0C3F2B-360E-374B-939D-17D749ADD1B8}"/>
              </a:ext>
            </a:extLst>
          </p:cNvPr>
          <p:cNvSpPr>
            <a:spLocks noGrp="1"/>
          </p:cNvSpPr>
          <p:nvPr>
            <p:ph idx="1"/>
          </p:nvPr>
        </p:nvSpPr>
        <p:spPr/>
        <p:txBody>
          <a:bodyPr/>
          <a:lstStyle/>
          <a:p>
            <a:pPr>
              <a:buFont typeface="Arial" panose="020B0604020202020204" pitchFamily="34" charset="0"/>
              <a:buChar char="•"/>
            </a:pPr>
            <a:r>
              <a:rPr lang="en-GB" sz="1800" dirty="0"/>
              <a:t>Global Carbon Budget 2020, https://</a:t>
            </a:r>
            <a:r>
              <a:rPr lang="en-GB" sz="1800" dirty="0" err="1"/>
              <a:t>essd.copernicus.org</a:t>
            </a:r>
            <a:r>
              <a:rPr lang="en-GB" sz="1800" dirty="0"/>
              <a:t>/articles/12/3269/2020/</a:t>
            </a:r>
          </a:p>
          <a:p>
            <a:pPr>
              <a:buFont typeface="Arial" panose="020B0604020202020204" pitchFamily="34" charset="0"/>
              <a:buChar char="•"/>
            </a:pPr>
            <a:r>
              <a:rPr lang="en-GB" sz="1800" dirty="0"/>
              <a:t>Myhre, G., D. </a:t>
            </a:r>
            <a:r>
              <a:rPr lang="en-GB" sz="1800" dirty="0" err="1"/>
              <a:t>Shindell</a:t>
            </a:r>
            <a:r>
              <a:rPr lang="en-GB" sz="1800" dirty="0"/>
              <a:t>, F.-M. </a:t>
            </a:r>
            <a:r>
              <a:rPr lang="en-GB" sz="1800" dirty="0" err="1"/>
              <a:t>Bréon</a:t>
            </a:r>
            <a:r>
              <a:rPr lang="en-GB" sz="1800" dirty="0"/>
              <a:t>, W. Collins, J. </a:t>
            </a:r>
            <a:r>
              <a:rPr lang="en-GB" sz="1800" dirty="0" err="1"/>
              <a:t>Fuglestvedt</a:t>
            </a:r>
            <a:r>
              <a:rPr lang="en-GB" sz="1800" dirty="0"/>
              <a:t>, J. Huang, D. Koch, J.-F. </a:t>
            </a:r>
            <a:r>
              <a:rPr lang="en-GB" sz="1800" dirty="0" err="1"/>
              <a:t>Lamarque</a:t>
            </a:r>
            <a:r>
              <a:rPr lang="en-GB" sz="1800" dirty="0"/>
              <a:t>, D. Lee, B. Mendoza, T. Nakajima, A. </a:t>
            </a:r>
            <a:r>
              <a:rPr lang="en-GB" sz="1800" dirty="0" err="1"/>
              <a:t>Robock</a:t>
            </a:r>
            <a:r>
              <a:rPr lang="en-GB" sz="1800" dirty="0"/>
              <a:t>, G. Stephens, T. </a:t>
            </a:r>
            <a:r>
              <a:rPr lang="en-GB" sz="1800" dirty="0" err="1"/>
              <a:t>Takemura</a:t>
            </a:r>
            <a:r>
              <a:rPr lang="en-GB" sz="1800" dirty="0"/>
              <a:t> and H. Zhang, 2013: </a:t>
            </a:r>
            <a:r>
              <a:rPr lang="en-GB" sz="1800" dirty="0">
                <a:hlinkClick r:id="rId5"/>
              </a:rPr>
              <a:t>Anthropogenic and Natural Radiative Forcing</a:t>
            </a:r>
            <a:r>
              <a:rPr lang="en-GB" sz="1800" dirty="0"/>
              <a:t>. In: Climate Change 2013: The Physical Science Basis. Contribution of Working Group I to the Fifth Assessment Report of the Intergovernmental Panel on Climate Change [Stocker, T.F., D. Qin, G.-K. Plattner, M. </a:t>
            </a:r>
            <a:r>
              <a:rPr lang="en-GB" sz="1800" dirty="0" err="1"/>
              <a:t>Tignor</a:t>
            </a:r>
            <a:r>
              <a:rPr lang="en-GB" sz="1800" dirty="0"/>
              <a:t>, S.K. Allen, J. </a:t>
            </a:r>
            <a:r>
              <a:rPr lang="en-GB" sz="1800" dirty="0" err="1"/>
              <a:t>Boschung</a:t>
            </a:r>
            <a:r>
              <a:rPr lang="en-GB" sz="1800" dirty="0"/>
              <a:t>, A. </a:t>
            </a:r>
            <a:r>
              <a:rPr lang="en-GB" sz="1800" dirty="0" err="1"/>
              <a:t>Nauels</a:t>
            </a:r>
            <a:r>
              <a:rPr lang="en-GB" sz="1800" dirty="0"/>
              <a:t>, Y. Xia, V. Bex and P.M. Midgley (eds.)]. Cambridge University Press, Cambridge, United Kingdom and New York, NY, USA.</a:t>
            </a:r>
          </a:p>
          <a:p>
            <a:pPr>
              <a:buFont typeface="Arial" panose="020B0604020202020204" pitchFamily="34" charset="0"/>
              <a:buChar char="•"/>
            </a:pPr>
            <a:r>
              <a:rPr lang="en-GB" sz="1800" dirty="0" err="1"/>
              <a:t>Rockstrom</a:t>
            </a:r>
            <a:r>
              <a:rPr lang="en-GB" sz="1800" dirty="0"/>
              <a:t>, Johan; Steffen, Will; </a:t>
            </a:r>
            <a:r>
              <a:rPr lang="en-GB" sz="1800" dirty="0" err="1"/>
              <a:t>Noone</a:t>
            </a:r>
            <a:r>
              <a:rPr lang="en-GB" sz="1800" dirty="0"/>
              <a:t>, Kevin; Persson, Asa; Chapin, F. Stuart; </a:t>
            </a:r>
            <a:r>
              <a:rPr lang="en-GB" sz="1800" dirty="0" err="1"/>
              <a:t>Lambin</a:t>
            </a:r>
            <a:r>
              <a:rPr lang="en-GB" sz="1800" dirty="0"/>
              <a:t>, Eric F.; et al., TM; </a:t>
            </a:r>
            <a:r>
              <a:rPr lang="en-GB" sz="1800" dirty="0" err="1"/>
              <a:t>Scheffer</a:t>
            </a:r>
            <a:r>
              <a:rPr lang="en-GB" sz="1800" dirty="0"/>
              <a:t>, M et al. (2009). </a:t>
            </a:r>
            <a:r>
              <a:rPr lang="en-GB" sz="1800" dirty="0">
                <a:hlinkClick r:id="rId6"/>
              </a:rPr>
              <a:t>“A safe operating space for humanity”. Nature 461 (7263): 472-475. doi:10.1038/461472a</a:t>
            </a:r>
            <a:endParaRPr lang="en-GB" sz="1800" dirty="0"/>
          </a:p>
          <a:p>
            <a:pPr>
              <a:buFont typeface="Arial" panose="020B0604020202020204" pitchFamily="34" charset="0"/>
              <a:buChar char="•"/>
            </a:pPr>
            <a:r>
              <a:rPr lang="en-GB" sz="1800" dirty="0"/>
              <a:t>FAO </a:t>
            </a:r>
            <a:r>
              <a:rPr lang="en-GB" sz="1800" dirty="0">
                <a:hlinkClick r:id="rId7"/>
              </a:rPr>
              <a:t>Global Forest Resource Assessment 2020</a:t>
            </a:r>
            <a:endParaRPr lang="en-GB" sz="1800" dirty="0"/>
          </a:p>
          <a:p>
            <a:pPr>
              <a:buFont typeface="Arial" panose="020B0604020202020204" pitchFamily="34" charset="0"/>
              <a:buChar char="•"/>
            </a:pPr>
            <a:r>
              <a:rPr lang="en-GB" sz="1800" dirty="0">
                <a:hlinkClick r:id="rId8"/>
              </a:rPr>
              <a:t>https://www.ipcc.ch/sr15/</a:t>
            </a:r>
            <a:endParaRPr lang="en-GB" sz="1800" dirty="0"/>
          </a:p>
          <a:p>
            <a:pPr>
              <a:buFont typeface="Arial" panose="020B0604020202020204" pitchFamily="34" charset="0"/>
              <a:buChar char="•"/>
            </a:pPr>
            <a:r>
              <a:rPr lang="en-GB" sz="1800" dirty="0"/>
              <a:t>IPCC Fifth Assessment Report: Climate Change 20xxi1407: </a:t>
            </a:r>
            <a:r>
              <a:rPr lang="en-GB" sz="1800" dirty="0">
                <a:hlinkClick r:id="rId9"/>
              </a:rPr>
              <a:t>Working Group I: The Physical Science Basis</a:t>
            </a:r>
            <a:r>
              <a:rPr lang="en-GB" sz="1800" dirty="0"/>
              <a:t> and for a brief overview, the </a:t>
            </a:r>
            <a:r>
              <a:rPr lang="en-GB" sz="1800" dirty="0">
                <a:hlinkClick r:id="rId10"/>
              </a:rPr>
              <a:t>IPCC synthesis</a:t>
            </a:r>
            <a:r>
              <a:rPr lang="en-GB" sz="1800" dirty="0"/>
              <a:t>.</a:t>
            </a:r>
          </a:p>
          <a:p>
            <a:pPr>
              <a:buFont typeface="Arial" panose="020B0604020202020204" pitchFamily="34" charset="0"/>
              <a:buChar char="•"/>
            </a:pPr>
            <a:endParaRPr lang="en-GB" sz="1800" dirty="0"/>
          </a:p>
          <a:p>
            <a:pPr marL="0" indent="0"/>
            <a:br>
              <a:rPr lang="en-GB" sz="1800" dirty="0"/>
            </a:br>
            <a:endParaRPr lang="en-GB" sz="1800" dirty="0"/>
          </a:p>
          <a:p>
            <a:endParaRPr lang="en-US" dirty="0"/>
          </a:p>
        </p:txBody>
      </p:sp>
      <p:pic>
        <p:nvPicPr>
          <p:cNvPr id="5" name="Audio Recording 11 Jan 2021 at 15:27:37" descr="Audio Recording 11 Jan 2021 at 15:27:37">
            <a:hlinkClick r:id="" action="ppaction://media"/>
            <a:extLst>
              <a:ext uri="{FF2B5EF4-FFF2-40B4-BE49-F238E27FC236}">
                <a16:creationId xmlns:a16="http://schemas.microsoft.com/office/drawing/2014/main" id="{751A06D2-3560-EE41-AF93-00952D09623B}"/>
              </a:ext>
            </a:extLst>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4633913" y="3373438"/>
            <a:ext cx="812800" cy="812800"/>
          </a:xfrm>
          <a:prstGeom prst="rect">
            <a:avLst/>
          </a:prstGeom>
        </p:spPr>
      </p:pic>
    </p:spTree>
    <p:extLst>
      <p:ext uri="{BB962C8B-B14F-4D97-AF65-F5344CB8AC3E}">
        <p14:creationId xmlns:p14="http://schemas.microsoft.com/office/powerpoint/2010/main" val="1009764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3552"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From the IPCC AR5 (synthesis report):</a:t>
            </a:r>
          </a:p>
        </p:txBody>
      </p:sp>
      <p:sp>
        <p:nvSpPr>
          <p:cNvPr id="3" name="Content Placeholder 2"/>
          <p:cNvSpPr>
            <a:spLocks noGrp="1"/>
          </p:cNvSpPr>
          <p:nvPr>
            <p:ph idx="1"/>
          </p:nvPr>
        </p:nvSpPr>
        <p:spPr/>
        <p:txBody>
          <a:bodyPr/>
          <a:lstStyle/>
          <a:p>
            <a:r>
              <a:rPr lang="en-GB" b="1" dirty="0"/>
              <a:t>Observed changes and their causes</a:t>
            </a:r>
            <a:endParaRPr lang="en-GB" dirty="0"/>
          </a:p>
          <a:p>
            <a:r>
              <a:rPr lang="en-GB" dirty="0"/>
              <a:t>Human influence on the climate system is clear, and recent anthropogenic emissions of greenhouse gases are the highest in history. Recent climate changes have had widespread impacts on human and natural systems.</a:t>
            </a:r>
          </a:p>
          <a:p>
            <a:endParaRPr lang="en-GB" dirty="0"/>
          </a:p>
          <a:p>
            <a:endParaRPr lang="en-US" sz="2400" dirty="0"/>
          </a:p>
        </p:txBody>
      </p:sp>
      <p:pic>
        <p:nvPicPr>
          <p:cNvPr id="5" name="Picture 2">
            <a:extLst>
              <a:ext uri="{FF2B5EF4-FFF2-40B4-BE49-F238E27FC236}">
                <a16:creationId xmlns:a16="http://schemas.microsoft.com/office/drawing/2014/main" id="{22CE8463-F00B-C74A-A46A-0176F60F79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200" y="4659312"/>
            <a:ext cx="5040313" cy="29003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09613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From the IPCC AR5 (synthesis report):</a:t>
            </a:r>
          </a:p>
        </p:txBody>
      </p:sp>
      <p:sp>
        <p:nvSpPr>
          <p:cNvPr id="3" name="Content Placeholder 2"/>
          <p:cNvSpPr>
            <a:spLocks noGrp="1"/>
          </p:cNvSpPr>
          <p:nvPr>
            <p:ph idx="1"/>
          </p:nvPr>
        </p:nvSpPr>
        <p:spPr/>
        <p:txBody>
          <a:bodyPr/>
          <a:lstStyle/>
          <a:p>
            <a:r>
              <a:rPr lang="en-GB" sz="2400" b="1" dirty="0"/>
              <a:t>Future Climate Changes, Risks and Impacts</a:t>
            </a:r>
            <a:endParaRPr lang="en-GB" sz="2400" dirty="0"/>
          </a:p>
          <a:p>
            <a:r>
              <a:rPr lang="en-GB" sz="2400" dirty="0"/>
              <a:t>Continued emission of greenhouse gases will cause further warming and long-lasting changes in all components of the climate system, increasing the likelihood of severe, pervasive and irreversible impacts for people and ecosystems. Limiting climate change would require substantial and sustained reductions in greenhouse gas emissions which, together with adaptation, can limit climate change risks.</a:t>
            </a:r>
          </a:p>
        </p:txBody>
      </p:sp>
    </p:spTree>
    <p:extLst>
      <p:ext uri="{BB962C8B-B14F-4D97-AF65-F5344CB8AC3E}">
        <p14:creationId xmlns:p14="http://schemas.microsoft.com/office/powerpoint/2010/main" val="3112408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From the IPCC AR5 (synthesis report):</a:t>
            </a:r>
          </a:p>
        </p:txBody>
      </p:sp>
      <p:sp>
        <p:nvSpPr>
          <p:cNvPr id="3" name="Content Placeholder 2"/>
          <p:cNvSpPr>
            <a:spLocks noGrp="1"/>
          </p:cNvSpPr>
          <p:nvPr>
            <p:ph idx="1"/>
          </p:nvPr>
        </p:nvSpPr>
        <p:spPr/>
        <p:txBody>
          <a:bodyPr/>
          <a:lstStyle/>
          <a:p>
            <a:pPr algn="just"/>
            <a:r>
              <a:rPr lang="en-US" sz="2000" dirty="0"/>
              <a:t>Warming of the climate system is unequivocal, and since the 1950s, many of the observed changes are unprecedented over decades to millennia. The atmosphere and ocean have warmed, the amounts of snow and ice have diminished, sea level has risen, and the concentrations of greenhouse gases have increased</a:t>
            </a:r>
          </a:p>
          <a:p>
            <a:pPr algn="just"/>
            <a:r>
              <a:rPr lang="en-US" sz="2000" dirty="0"/>
              <a:t>Each of the last three decades has been successively warmer at the Earth’s surface than any preceding decade since 1850 (see Figure SPM.1). In the Northern Hemisphere, 1983–2012 was </a:t>
            </a:r>
            <a:r>
              <a:rPr lang="en-US" sz="2000" i="1" dirty="0"/>
              <a:t>likely </a:t>
            </a:r>
            <a:r>
              <a:rPr lang="en-US" sz="2000" dirty="0"/>
              <a:t>the warmest 30-year period of the last 1400 years (</a:t>
            </a:r>
            <a:r>
              <a:rPr lang="en-US" sz="2000" i="1" dirty="0"/>
              <a:t>medium confidence</a:t>
            </a:r>
            <a:r>
              <a:rPr lang="en-US" sz="2000" dirty="0"/>
              <a:t>) </a:t>
            </a:r>
          </a:p>
          <a:p>
            <a:pPr algn="just"/>
            <a:r>
              <a:rPr lang="en-US" sz="2000" dirty="0"/>
              <a:t>The atmospheric concentrations of carbon dioxide, methane, and nitrous oxide have increased to levels unprecedented in at least the last 800,000 years. Carbon dioxide concentrations have increased by 40% since pre-industrial times, primarily from fossil fuel emissions and secondarily from net land use change emissions. The ocean has absorbed about 30% of the emitted anthropogenic carbon dioxide, causing ocean acidification </a:t>
            </a:r>
          </a:p>
          <a:p>
            <a:pPr algn="just"/>
            <a:endParaRPr lang="en-US" sz="2000" dirty="0"/>
          </a:p>
          <a:p>
            <a:endParaRPr lang="en-US" sz="2400" dirty="0"/>
          </a:p>
        </p:txBody>
      </p:sp>
      <p:pic>
        <p:nvPicPr>
          <p:cNvPr id="4" name="Audio Recording 11 Jan 2021 at 14:15:53" descr="Audio Recording 11 Jan 2021 at 14:15:53">
            <a:hlinkClick r:id="" action="ppaction://media"/>
            <a:extLst>
              <a:ext uri="{FF2B5EF4-FFF2-40B4-BE49-F238E27FC236}">
                <a16:creationId xmlns:a16="http://schemas.microsoft.com/office/drawing/2014/main" id="{C1132B23-04A0-454A-83F1-12A85716B78F}"/>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4633913" y="3373438"/>
            <a:ext cx="812800" cy="812800"/>
          </a:xfrm>
          <a:prstGeom prst="rect">
            <a:avLst/>
          </a:prstGeom>
        </p:spPr>
      </p:pic>
    </p:spTree>
    <p:extLst>
      <p:ext uri="{BB962C8B-B14F-4D97-AF65-F5344CB8AC3E}">
        <p14:creationId xmlns:p14="http://schemas.microsoft.com/office/powerpoint/2010/main" val="1570528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88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From the IPCC AR5 (synthesis report):</a:t>
            </a:r>
          </a:p>
        </p:txBody>
      </p:sp>
      <p:sp>
        <p:nvSpPr>
          <p:cNvPr id="7" name="TextBox 6"/>
          <p:cNvSpPr txBox="1"/>
          <p:nvPr/>
        </p:nvSpPr>
        <p:spPr>
          <a:xfrm>
            <a:off x="1799952" y="2976548"/>
            <a:ext cx="1479345" cy="849641"/>
          </a:xfrm>
          <a:prstGeom prst="rect">
            <a:avLst/>
          </a:prstGeom>
          <a:noFill/>
        </p:spPr>
        <p:txBody>
          <a:bodyPr wrap="square" rtlCol="0">
            <a:spAutoFit/>
          </a:bodyPr>
          <a:lstStyle/>
          <a:p>
            <a:pPr algn="l"/>
            <a:r>
              <a:rPr lang="en-US" sz="2800" dirty="0"/>
              <a:t>Mauna Loa red, S. Pole gray </a:t>
            </a:r>
          </a:p>
        </p:txBody>
      </p:sp>
      <p:sp>
        <p:nvSpPr>
          <p:cNvPr id="6" name="TextBox 5">
            <a:extLst>
              <a:ext uri="{FF2B5EF4-FFF2-40B4-BE49-F238E27FC236}">
                <a16:creationId xmlns:a16="http://schemas.microsoft.com/office/drawing/2014/main" id="{81EE603B-31CE-FD4A-A43C-C7B15D63B938}"/>
              </a:ext>
            </a:extLst>
          </p:cNvPr>
          <p:cNvSpPr txBox="1"/>
          <p:nvPr/>
        </p:nvSpPr>
        <p:spPr>
          <a:xfrm>
            <a:off x="1999906" y="2464231"/>
            <a:ext cx="184731" cy="722057"/>
          </a:xfrm>
          <a:prstGeom prst="rect">
            <a:avLst/>
          </a:prstGeom>
          <a:noFill/>
        </p:spPr>
        <p:txBody>
          <a:bodyPr wrap="none" rtlCol="0">
            <a:spAutoFit/>
          </a:bodyPr>
          <a:lstStyle/>
          <a:p>
            <a:endParaRPr lang="en-US" dirty="0"/>
          </a:p>
        </p:txBody>
      </p:sp>
      <p:pic>
        <p:nvPicPr>
          <p:cNvPr id="11" name="Picture 10">
            <a:extLst>
              <a:ext uri="{FF2B5EF4-FFF2-40B4-BE49-F238E27FC236}">
                <a16:creationId xmlns:a16="http://schemas.microsoft.com/office/drawing/2014/main" id="{5664B2CC-CFBA-554F-8E0F-7D93565EAA8E}"/>
              </a:ext>
            </a:extLst>
          </p:cNvPr>
          <p:cNvPicPr>
            <a:picLocks noChangeAspect="1"/>
          </p:cNvPicPr>
          <p:nvPr/>
        </p:nvPicPr>
        <p:blipFill>
          <a:blip r:embed="rId4"/>
          <a:stretch>
            <a:fillRect/>
          </a:stretch>
        </p:blipFill>
        <p:spPr>
          <a:xfrm>
            <a:off x="3497005" y="1575018"/>
            <a:ext cx="4876800" cy="4965700"/>
          </a:xfrm>
          <a:prstGeom prst="rect">
            <a:avLst/>
          </a:prstGeom>
        </p:spPr>
      </p:pic>
      <p:pic>
        <p:nvPicPr>
          <p:cNvPr id="3" name="Audio Recording 11 Jan 2021 at 14:17:25" descr="Audio Recording 11 Jan 2021 at 14:17:25">
            <a:hlinkClick r:id="" action="ppaction://media"/>
            <a:extLst>
              <a:ext uri="{FF2B5EF4-FFF2-40B4-BE49-F238E27FC236}">
                <a16:creationId xmlns:a16="http://schemas.microsoft.com/office/drawing/2014/main" id="{94BABE9B-BF35-A344-8D0A-14AC6A3AC30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633913" y="3373438"/>
            <a:ext cx="812800" cy="812800"/>
          </a:xfrm>
          <a:prstGeom prst="rect">
            <a:avLst/>
          </a:prstGeom>
        </p:spPr>
      </p:pic>
    </p:spTree>
    <p:extLst>
      <p:ext uri="{BB962C8B-B14F-4D97-AF65-F5344CB8AC3E}">
        <p14:creationId xmlns:p14="http://schemas.microsoft.com/office/powerpoint/2010/main" val="1593785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782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FD0447-0B57-DF4E-9F9A-70582522C125}"/>
              </a:ext>
            </a:extLst>
          </p:cNvPr>
          <p:cNvSpPr>
            <a:spLocks noGrp="1"/>
          </p:cNvSpPr>
          <p:nvPr>
            <p:ph type="title"/>
          </p:nvPr>
        </p:nvSpPr>
        <p:spPr/>
        <p:txBody>
          <a:bodyPr/>
          <a:lstStyle/>
          <a:p>
            <a:r>
              <a:rPr lang="en-US" dirty="0"/>
              <a:t>Radiative Forcing</a:t>
            </a:r>
          </a:p>
        </p:txBody>
      </p:sp>
      <p:pic>
        <p:nvPicPr>
          <p:cNvPr id="3074" name="Picture 2">
            <a:extLst>
              <a:ext uri="{FF2B5EF4-FFF2-40B4-BE49-F238E27FC236}">
                <a16:creationId xmlns:a16="http://schemas.microsoft.com/office/drawing/2014/main" id="{B0CAA048-BA90-AA46-88AA-2220E909C7AB}"/>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393825" y="2357437"/>
            <a:ext cx="72898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42226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2BC4BDCF-0A46-CF4E-A380-C9181D7E35A4}"/>
              </a:ext>
            </a:extLst>
          </p:cNvPr>
          <p:cNvPicPr>
            <a:picLocks noChangeAspect="1"/>
          </p:cNvPicPr>
          <p:nvPr/>
        </p:nvPicPr>
        <p:blipFill>
          <a:blip r:embed="rId5"/>
          <a:stretch>
            <a:fillRect/>
          </a:stretch>
        </p:blipFill>
        <p:spPr>
          <a:xfrm>
            <a:off x="601662" y="1587"/>
            <a:ext cx="8877300" cy="7556500"/>
          </a:xfrm>
          <a:prstGeom prst="rect">
            <a:avLst/>
          </a:prstGeom>
        </p:spPr>
      </p:pic>
      <p:pic>
        <p:nvPicPr>
          <p:cNvPr id="2" name="Audio Recording 11 Jan 2021 at 14:20:18" descr="Audio Recording 11 Jan 2021 at 14:20:18">
            <a:hlinkClick r:id="" action="ppaction://media"/>
            <a:extLst>
              <a:ext uri="{FF2B5EF4-FFF2-40B4-BE49-F238E27FC236}">
                <a16:creationId xmlns:a16="http://schemas.microsoft.com/office/drawing/2014/main" id="{32ED657D-44A9-0640-814B-9EDF3A12BE1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633913" y="3373438"/>
            <a:ext cx="812800" cy="812800"/>
          </a:xfrm>
          <a:prstGeom prst="rect">
            <a:avLst/>
          </a:prstGeom>
        </p:spPr>
      </p:pic>
    </p:spTree>
    <p:extLst>
      <p:ext uri="{BB962C8B-B14F-4D97-AF65-F5344CB8AC3E}">
        <p14:creationId xmlns:p14="http://schemas.microsoft.com/office/powerpoint/2010/main" val="3533464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979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38100" cap="flat" cmpd="sng" algn="ctr">
          <a:solidFill>
            <a:srgbClr val="FF0000"/>
          </a:solidFill>
          <a:prstDash val="solid"/>
          <a:round/>
          <a:headEnd type="oval" w="med" len="med"/>
          <a:tailEnd type="triangle" w="med" len="med"/>
        </a:ln>
        <a:effectLst/>
      </a:spPr>
      <a:bodyPr vert="horz" wrap="square" lIns="0" tIns="0" rIns="0" bIns="0" numCol="1" anchor="t" anchorCtr="0" compatLnSpc="1">
        <a:prstTxWarp prst="textNoShape">
          <a:avLst/>
        </a:prstTxWarp>
      </a:bodyPr>
      <a:lstStyle>
        <a:defPPr marL="0" marR="0" indent="0" algn="ctr" defTabSz="449263" rtl="0" eaLnBrk="1" fontAlgn="base" latinLnBrk="0" hangingPunct="0">
          <a:lnSpc>
            <a:spcPct val="93000"/>
          </a:lnSpc>
          <a:spcBef>
            <a:spcPct val="50000"/>
          </a:spcBef>
          <a:spcAft>
            <a:spcPct val="0"/>
          </a:spcAft>
          <a:buClr>
            <a:srgbClr val="000000"/>
          </a:buClr>
          <a:buSzPct val="100000"/>
          <a:buFont typeface="Times New Roman" charset="0"/>
          <a:buNone/>
          <a:tabLst/>
          <a:defRPr kumimoji="0" lang="en-GB" sz="4400" b="0" i="0" u="none" strike="noStrike" cap="none" normalizeH="0" baseline="0">
            <a:ln>
              <a:noFill/>
            </a:ln>
            <a:solidFill>
              <a:srgbClr val="000000"/>
            </a:solidFill>
            <a:effectLst/>
            <a:latin typeface="Arial" charset="0"/>
          </a:defRPr>
        </a:defPPr>
      </a:lstStyle>
    </a:spDef>
    <a:lnDef>
      <a:spPr bwMode="auto">
        <a:xfrm>
          <a:off x="0" y="0"/>
          <a:ext cx="1" cy="1"/>
        </a:xfrm>
        <a:custGeom>
          <a:avLst/>
          <a:gdLst/>
          <a:ahLst/>
          <a:cxnLst/>
          <a:rect l="0" t="0" r="0" b="0"/>
          <a:pathLst/>
        </a:custGeom>
        <a:noFill/>
        <a:ln w="38100" cap="flat" cmpd="sng" algn="ctr">
          <a:solidFill>
            <a:srgbClr val="FF0000"/>
          </a:solidFill>
          <a:prstDash val="solid"/>
          <a:round/>
          <a:headEnd type="oval" w="med" len="med"/>
          <a:tailEnd type="triangle" w="med" len="med"/>
        </a:ln>
        <a:effectLst/>
      </a:spPr>
      <a:bodyPr vert="horz" wrap="square" lIns="0" tIns="0" rIns="0" bIns="0" numCol="1" anchor="t" anchorCtr="0" compatLnSpc="1">
        <a:prstTxWarp prst="textNoShape">
          <a:avLst/>
        </a:prstTxWarp>
      </a:bodyPr>
      <a:lstStyle>
        <a:defPPr marL="0" marR="0" indent="0" algn="ctr" defTabSz="449263" rtl="0" eaLnBrk="1" fontAlgn="base" latinLnBrk="0" hangingPunct="0">
          <a:lnSpc>
            <a:spcPct val="93000"/>
          </a:lnSpc>
          <a:spcBef>
            <a:spcPct val="50000"/>
          </a:spcBef>
          <a:spcAft>
            <a:spcPct val="0"/>
          </a:spcAft>
          <a:buClr>
            <a:srgbClr val="000000"/>
          </a:buClr>
          <a:buSzPct val="100000"/>
          <a:buFont typeface="Times New Roman" charset="0"/>
          <a:buNone/>
          <a:tabLst/>
          <a:defRPr kumimoji="0" lang="en-GB" sz="4400" b="0" i="0" u="none" strike="noStrike" cap="none" normalizeH="0" baseline="0">
            <a:ln>
              <a:noFill/>
            </a:ln>
            <a:solidFill>
              <a:srgbClr val="000000"/>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8223</TotalTime>
  <Words>2714</Words>
  <Application>Microsoft Macintosh PowerPoint</Application>
  <PresentationFormat>Custom</PresentationFormat>
  <Paragraphs>128</Paragraphs>
  <Slides>32</Slides>
  <Notes>14</Notes>
  <HiddenSlides>0</HiddenSlides>
  <MMClips>28</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32</vt:i4>
      </vt:variant>
    </vt:vector>
  </HeadingPairs>
  <TitlesOfParts>
    <vt:vector size="38" baseType="lpstr">
      <vt:lpstr>Arial</vt:lpstr>
      <vt:lpstr>Arial</vt:lpstr>
      <vt:lpstr>camingodos_prolight</vt:lpstr>
      <vt:lpstr>Times New Roman</vt:lpstr>
      <vt:lpstr>Verdana</vt:lpstr>
      <vt:lpstr>Default Design</vt:lpstr>
      <vt:lpstr>GEOG0113 Lecture 002 Carbon and Climate</vt:lpstr>
      <vt:lpstr>Aims of lecture</vt:lpstr>
      <vt:lpstr>Terrestrial Climate and Climate Change</vt:lpstr>
      <vt:lpstr>From the IPCC AR5 (synthesis report):</vt:lpstr>
      <vt:lpstr>From the IPCC AR5 (synthesis report):</vt:lpstr>
      <vt:lpstr>From the IPCC AR5 (synthesis report):</vt:lpstr>
      <vt:lpstr>From the IPCC AR5 (synthesis report):</vt:lpstr>
      <vt:lpstr>Radiative Forcing</vt:lpstr>
      <vt:lpstr>PowerPoint Presentation</vt:lpstr>
      <vt:lpstr>From the IPCC AR5 (synthesis report)</vt:lpstr>
      <vt:lpstr>IPCC SR1.5 Nov 2018</vt:lpstr>
      <vt:lpstr>The 'spheres' of influence on the climate system</vt:lpstr>
      <vt:lpstr>Energy transfer: basics</vt:lpstr>
      <vt:lpstr>Earth’s climate is driven by (shortwave) solar radiation</vt:lpstr>
      <vt:lpstr>large proportion of longwave radiation emitted by the surface is re-radiated back to the surface (and absorbed by the surface) by clouds and so-called greenhouse gases</vt:lpstr>
      <vt:lpstr>Atmospheric absorption</vt:lpstr>
      <vt:lpstr>(E) Radiative Forcing</vt:lpstr>
      <vt:lpstr>Rockstrom et al. (2009)</vt:lpstr>
      <vt:lpstr>Radiative forcings</vt:lpstr>
      <vt:lpstr>Carbon in the Earth System</vt:lpstr>
      <vt:lpstr>Carbon in the Earth System</vt:lpstr>
      <vt:lpstr>Atmospheric Carbon and Greenhouse Gases</vt:lpstr>
      <vt:lpstr>Annual cycles</vt:lpstr>
      <vt:lpstr>US emissions (2006)</vt:lpstr>
      <vt:lpstr>PowerPoint Presentation</vt:lpstr>
      <vt:lpstr>Global trends</vt:lpstr>
      <vt:lpstr>Global trends</vt:lpstr>
      <vt:lpstr>Methane </vt:lpstr>
      <vt:lpstr>N2O</vt:lpstr>
      <vt:lpstr>halocarbons</vt:lpstr>
      <vt:lpstr>summary</vt:lpstr>
      <vt:lpstr>Reading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EOLDAS Data Assimilation algorithm</dc:title>
  <dc:creator>Tristan Quaife</dc:creator>
  <cp:lastModifiedBy>Lewis, Philip</cp:lastModifiedBy>
  <cp:revision>192</cp:revision>
  <cp:lastPrinted>1601-01-01T00:00:00Z</cp:lastPrinted>
  <dcterms:created xsi:type="dcterms:W3CDTF">2010-11-25T08:35:40Z</dcterms:created>
  <dcterms:modified xsi:type="dcterms:W3CDTF">2021-01-13T10:16:33Z</dcterms:modified>
</cp:coreProperties>
</file>